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61" r:id="rId1"/>
  </p:sldMasterIdLst>
  <p:notesMasterIdLst>
    <p:notesMasterId r:id="rId3"/>
  </p:notesMasterIdLst>
  <p:sldIdLst>
    <p:sldId id="257" r:id="rId2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36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4" roundtripDataSignature="AMtx7mi3FSm8fbXlB0RCwAQ94NUrw5rMFg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Helen Amanda Fricker" initials="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409"/>
    <p:restoredTop sz="94720"/>
  </p:normalViewPr>
  <p:slideViewPr>
    <p:cSldViewPr snapToGrid="0">
      <p:cViewPr varScale="1">
        <p:scale>
          <a:sx n="152" d="100"/>
          <a:sy n="152" d="100"/>
        </p:scale>
        <p:origin x="208" y="1368"/>
      </p:cViewPr>
      <p:guideLst>
        <p:guide orient="horz" pos="2136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presProps" Target="presProps.xml"/><Relationship Id="rId3" Type="http://schemas.openxmlformats.org/officeDocument/2006/relationships/notesMaster" Target="notesMasters/notesMaster1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4" Type="http://customschemas.google.com/relationships/presentationmetadata" Target="metadata"/><Relationship Id="rId28" Type="http://schemas.openxmlformats.org/officeDocument/2006/relationships/theme" Target="theme/theme1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elikson, Denis (GSFC-6150)" userId="546f9328-c2a6-48f2-9716-f1e34aff5707" providerId="ADAL" clId="{11BA3897-7C79-57F7-84A9-BE77F47ABE6F}"/>
    <pc:docChg chg="modSld">
      <pc:chgData name="Felikson, Denis (GSFC-6150)" userId="546f9328-c2a6-48f2-9716-f1e34aff5707" providerId="ADAL" clId="{11BA3897-7C79-57F7-84A9-BE77F47ABE6F}" dt="2025-09-09T13:55:59.959" v="170" actId="20577"/>
      <pc:docMkLst>
        <pc:docMk/>
      </pc:docMkLst>
      <pc:sldChg chg="modSp mod">
        <pc:chgData name="Felikson, Denis (GSFC-6150)" userId="546f9328-c2a6-48f2-9716-f1e34aff5707" providerId="ADAL" clId="{11BA3897-7C79-57F7-84A9-BE77F47ABE6F}" dt="2025-09-09T13:55:59.959" v="170" actId="20577"/>
        <pc:sldMkLst>
          <pc:docMk/>
          <pc:sldMk cId="0" sldId="257"/>
        </pc:sldMkLst>
        <pc:spChg chg="mod">
          <ac:chgData name="Felikson, Denis (GSFC-6150)" userId="546f9328-c2a6-48f2-9716-f1e34aff5707" providerId="ADAL" clId="{11BA3897-7C79-57F7-84A9-BE77F47ABE6F}" dt="2025-09-09T13:55:59.959" v="170" actId="20577"/>
          <ac:spMkLst>
            <pc:docMk/>
            <pc:sldMk cId="0" sldId="257"/>
            <ac:spMk id="21" creationId="{056274FA-1F22-92F7-D158-996E32FD71FE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04e3307e51_0_1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3" name="Google Shape;173;g304e3307e51_0_10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4" name="Google Shape;174;g304e3307e51_0_10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04e3307e51_0_134"/>
          <p:cNvSpPr txBox="1">
            <a:spLocks noGrp="1"/>
          </p:cNvSpPr>
          <p:nvPr>
            <p:ph type="title"/>
          </p:nvPr>
        </p:nvSpPr>
        <p:spPr>
          <a:xfrm>
            <a:off x="1960880" y="81281"/>
            <a:ext cx="8250000" cy="82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g304e3307e51_0_134"/>
          <p:cNvSpPr txBox="1">
            <a:spLocks noGrp="1"/>
          </p:cNvSpPr>
          <p:nvPr>
            <p:ph type="body" idx="1"/>
          </p:nvPr>
        </p:nvSpPr>
        <p:spPr>
          <a:xfrm>
            <a:off x="838200" y="1219200"/>
            <a:ext cx="10515600" cy="495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925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1pPr>
            <a:lvl2pPr marL="914400" lvl="1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2pPr>
            <a:lvl3pPr marL="1371600" lvl="2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3pPr>
            <a:lvl4pPr marL="1828800" lvl="3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4pPr>
            <a:lvl5pPr marL="2286000" lvl="4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5pPr>
            <a:lvl6pPr marL="274320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marL="320040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marL="365760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marL="411480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>
            <a:endParaRPr/>
          </a:p>
        </p:txBody>
      </p:sp>
      <p:sp>
        <p:nvSpPr>
          <p:cNvPr id="65" name="Google Shape;65;g304e3307e51_0_1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04e3307e51_0_138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700" cy="112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68" name="Google Shape;68;g304e3307e51_0_138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304e3307e51_0_141"/>
          <p:cNvSpPr txBox="1">
            <a:spLocks noGrp="1"/>
          </p:cNvSpPr>
          <p:nvPr>
            <p:ph type="ctrTitle"/>
          </p:nvPr>
        </p:nvSpPr>
        <p:spPr>
          <a:xfrm>
            <a:off x="415611" y="992767"/>
            <a:ext cx="11360700" cy="27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9pPr>
          </a:lstStyle>
          <a:p>
            <a:endParaRPr/>
          </a:p>
        </p:txBody>
      </p:sp>
      <p:sp>
        <p:nvSpPr>
          <p:cNvPr id="71" name="Google Shape;71;g304e3307e51_0_141"/>
          <p:cNvSpPr txBox="1">
            <a:spLocks noGrp="1"/>
          </p:cNvSpPr>
          <p:nvPr>
            <p:ph type="subTitle" idx="1"/>
          </p:nvPr>
        </p:nvSpPr>
        <p:spPr>
          <a:xfrm>
            <a:off x="415600" y="3778833"/>
            <a:ext cx="11360700" cy="10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>
            <a:endParaRPr/>
          </a:p>
        </p:txBody>
      </p:sp>
      <p:sp>
        <p:nvSpPr>
          <p:cNvPr id="72" name="Google Shape;72;g304e3307e51_0_141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304e3307e51_0_145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g304e3307e51_0_145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76" name="Google Shape;76;g304e3307e51_0_145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304e3307e51_0_149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g304e3307e51_0_149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53331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marL="914400" lvl="1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80" name="Google Shape;80;g304e3307e51_0_149"/>
          <p:cNvSpPr txBox="1">
            <a:spLocks noGrp="1"/>
          </p:cNvSpPr>
          <p:nvPr>
            <p:ph type="body" idx="2"/>
          </p:nvPr>
        </p:nvSpPr>
        <p:spPr>
          <a:xfrm>
            <a:off x="6443200" y="1536633"/>
            <a:ext cx="53331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marL="914400" lvl="1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81" name="Google Shape;81;g304e3307e51_0_149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304e3307e51_0_15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g304e3307e51_0_154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304e3307e51_0_157"/>
          <p:cNvSpPr txBox="1">
            <a:spLocks noGrp="1"/>
          </p:cNvSpPr>
          <p:nvPr>
            <p:ph type="title"/>
          </p:nvPr>
        </p:nvSpPr>
        <p:spPr>
          <a:xfrm>
            <a:off x="415600" y="740800"/>
            <a:ext cx="3744000" cy="10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endParaRPr/>
          </a:p>
        </p:txBody>
      </p:sp>
      <p:sp>
        <p:nvSpPr>
          <p:cNvPr id="87" name="Google Shape;87;g304e3307e51_0_157"/>
          <p:cNvSpPr txBox="1">
            <a:spLocks noGrp="1"/>
          </p:cNvSpPr>
          <p:nvPr>
            <p:ph type="body" idx="1"/>
          </p:nvPr>
        </p:nvSpPr>
        <p:spPr>
          <a:xfrm>
            <a:off x="415600" y="1852800"/>
            <a:ext cx="3744000" cy="423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marL="914400" lvl="1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88" name="Google Shape;88;g304e3307e51_0_157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04e3307e51_0_161"/>
          <p:cNvSpPr txBox="1">
            <a:spLocks noGrp="1"/>
          </p:cNvSpPr>
          <p:nvPr>
            <p:ph type="title"/>
          </p:nvPr>
        </p:nvSpPr>
        <p:spPr>
          <a:xfrm>
            <a:off x="653667" y="600200"/>
            <a:ext cx="8490300" cy="54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>
            <a:endParaRPr/>
          </a:p>
        </p:txBody>
      </p:sp>
      <p:sp>
        <p:nvSpPr>
          <p:cNvPr id="91" name="Google Shape;91;g304e3307e51_0_161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04e3307e51_0_164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g304e3307e51_0_164"/>
          <p:cNvSpPr txBox="1">
            <a:spLocks noGrp="1"/>
          </p:cNvSpPr>
          <p:nvPr>
            <p:ph type="title"/>
          </p:nvPr>
        </p:nvSpPr>
        <p:spPr>
          <a:xfrm>
            <a:off x="354000" y="1644233"/>
            <a:ext cx="5393700" cy="19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>
            <a:endParaRPr/>
          </a:p>
        </p:txBody>
      </p:sp>
      <p:sp>
        <p:nvSpPr>
          <p:cNvPr id="95" name="Google Shape;95;g304e3307e51_0_164"/>
          <p:cNvSpPr txBox="1">
            <a:spLocks noGrp="1"/>
          </p:cNvSpPr>
          <p:nvPr>
            <p:ph type="subTitle" idx="1"/>
          </p:nvPr>
        </p:nvSpPr>
        <p:spPr>
          <a:xfrm>
            <a:off x="354000" y="3737433"/>
            <a:ext cx="5393700" cy="16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96" name="Google Shape;96;g304e3307e51_0_164"/>
          <p:cNvSpPr txBox="1">
            <a:spLocks noGrp="1"/>
          </p:cNvSpPr>
          <p:nvPr>
            <p:ph type="body" idx="2"/>
          </p:nvPr>
        </p:nvSpPr>
        <p:spPr>
          <a:xfrm>
            <a:off x="6586000" y="965433"/>
            <a:ext cx="5115900" cy="492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457200" lvl="0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97" name="Google Shape;97;g304e3307e51_0_164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04e3307e51_0_170"/>
          <p:cNvSpPr txBox="1">
            <a:spLocks noGrp="1"/>
          </p:cNvSpPr>
          <p:nvPr>
            <p:ph type="body" idx="1"/>
          </p:nvPr>
        </p:nvSpPr>
        <p:spPr>
          <a:xfrm>
            <a:off x="415600" y="5640767"/>
            <a:ext cx="7998300" cy="80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</a:lstStyle>
          <a:p>
            <a:endParaRPr/>
          </a:p>
        </p:txBody>
      </p:sp>
      <p:sp>
        <p:nvSpPr>
          <p:cNvPr id="100" name="Google Shape;100;g304e3307e51_0_170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04e3307e51_0_173"/>
          <p:cNvSpPr txBox="1">
            <a:spLocks noGrp="1"/>
          </p:cNvSpPr>
          <p:nvPr>
            <p:ph type="title" hasCustomPrompt="1"/>
          </p:nvPr>
        </p:nvSpPr>
        <p:spPr>
          <a:xfrm>
            <a:off x="415600" y="1474833"/>
            <a:ext cx="11360700" cy="26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103" name="Google Shape;103;g304e3307e51_0_173"/>
          <p:cNvSpPr txBox="1">
            <a:spLocks noGrp="1"/>
          </p:cNvSpPr>
          <p:nvPr>
            <p:ph type="body" idx="1"/>
          </p:nvPr>
        </p:nvSpPr>
        <p:spPr>
          <a:xfrm>
            <a:off x="415600" y="4202967"/>
            <a:ext cx="11360700" cy="1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81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104" name="Google Shape;104;g304e3307e51_0_173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04e3307e51_0_177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304e3307e51_0_130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0" name="Google Shape;60;g304e3307e51_0_130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marR="0" lvl="0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●"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○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■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●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○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■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●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○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■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1" name="Google Shape;61;g304e3307e51_0_130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Google Shape;178;g304e3307e51_0_104" descr="A blue and black background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 l="3080" t="24516" r="357"/>
          <a:stretch/>
        </p:blipFill>
        <p:spPr>
          <a:xfrm>
            <a:off x="0" y="1460"/>
            <a:ext cx="12191997" cy="1209976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80" name="Google Shape;180;g304e3307e51_0_104"/>
          <p:cNvSpPr txBox="1">
            <a:spLocks noGrp="1"/>
          </p:cNvSpPr>
          <p:nvPr>
            <p:ph type="title"/>
          </p:nvPr>
        </p:nvSpPr>
        <p:spPr>
          <a:xfrm>
            <a:off x="48678" y="108477"/>
            <a:ext cx="12047527" cy="46200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 sz="27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ICESat-2 data reveals a carbon sink potential in Boreal Forests</a:t>
            </a:r>
            <a:endParaRPr sz="2700" b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8" name="Google Shape;198;g304e3307e51_0_10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24100" y="6133500"/>
            <a:ext cx="880401" cy="724500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056274FA-1F22-92F7-D158-996E32FD71FE}"/>
              </a:ext>
            </a:extLst>
          </p:cNvPr>
          <p:cNvSpPr txBox="1"/>
          <p:nvPr/>
        </p:nvSpPr>
        <p:spPr>
          <a:xfrm>
            <a:off x="864847" y="6403421"/>
            <a:ext cx="1109390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0070C0"/>
                </a:solidFill>
                <a:effectLst/>
                <a:latin typeface="AvenirNextLTPro"/>
              </a:rPr>
              <a:t>Neigh, C.S.R., Montesano, P., Sexton, J.O., Wooten, M., Wagner, W., Feng, M., Carvalhais, N., Calle, L</a:t>
            </a:r>
            <a:r>
              <a:rPr lang="en-US" sz="1200" b="0" i="0">
                <a:solidFill>
                  <a:srgbClr val="0070C0"/>
                </a:solidFill>
                <a:effectLst/>
                <a:latin typeface="AvenirNextLTPro"/>
              </a:rPr>
              <a:t>., &amp; </a:t>
            </a:r>
            <a:r>
              <a:rPr lang="en-US" sz="1200" b="0" i="0" dirty="0">
                <a:solidFill>
                  <a:srgbClr val="0070C0"/>
                </a:solidFill>
                <a:effectLst/>
                <a:latin typeface="AvenirNextLTPro"/>
              </a:rPr>
              <a:t>Carroll, M.L. (2025). Russian Forests Show Strong Potential for Young Forest Growth. </a:t>
            </a:r>
            <a:r>
              <a:rPr lang="en-US" sz="1200" b="0" i="1" dirty="0">
                <a:solidFill>
                  <a:srgbClr val="0070C0"/>
                </a:solidFill>
                <a:effectLst/>
                <a:latin typeface="AvenirNextLTPro"/>
              </a:rPr>
              <a:t>Communications Earth &amp; Environment </a:t>
            </a:r>
            <a:r>
              <a:rPr lang="en-US" sz="1200" b="1" dirty="0">
                <a:solidFill>
                  <a:srgbClr val="0070C0"/>
                </a:solidFill>
                <a:effectLst/>
                <a:latin typeface="AvenirNextLTPro"/>
              </a:rPr>
              <a:t>6</a:t>
            </a:r>
            <a:r>
              <a:rPr lang="en-US" sz="1200" b="0" i="0" dirty="0">
                <a:solidFill>
                  <a:srgbClr val="0070C0"/>
                </a:solidFill>
                <a:effectLst/>
                <a:latin typeface="AvenirNextLTPro"/>
              </a:rPr>
              <a:t>, 71. https://</a:t>
            </a:r>
            <a:r>
              <a:rPr lang="en-US" sz="1200" b="0" i="0" dirty="0" err="1">
                <a:solidFill>
                  <a:srgbClr val="0070C0"/>
                </a:solidFill>
                <a:effectLst/>
                <a:latin typeface="AvenirNextLTPro"/>
              </a:rPr>
              <a:t>doi.org</a:t>
            </a:r>
            <a:r>
              <a:rPr lang="en-US" sz="1200" b="0" i="0" dirty="0">
                <a:solidFill>
                  <a:srgbClr val="0070C0"/>
                </a:solidFill>
                <a:effectLst/>
                <a:latin typeface="AvenirNextLTPro"/>
              </a:rPr>
              <a:t>/10.1038/s43247-025-02006-9.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B7F29AE-B638-11E6-0726-A946D9E9AD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575" y="2317056"/>
            <a:ext cx="10858843" cy="392171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0876FD0-7FF5-72A4-0A6F-9D03FEF79CED}"/>
              </a:ext>
            </a:extLst>
          </p:cNvPr>
          <p:cNvSpPr txBox="1"/>
          <p:nvPr/>
        </p:nvSpPr>
        <p:spPr>
          <a:xfrm>
            <a:off x="4040926" y="6081367"/>
            <a:ext cx="41101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Boreal forest growth and change hotspots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C7F0E68-DCA3-6C14-C24F-6D2A8B64CCCC}"/>
              </a:ext>
            </a:extLst>
          </p:cNvPr>
          <p:cNvSpPr txBox="1"/>
          <p:nvPr/>
        </p:nvSpPr>
        <p:spPr>
          <a:xfrm>
            <a:off x="138380" y="1032643"/>
            <a:ext cx="116462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Boreal forests are approximately a third of the Earth's forested area, and they are warming quickly.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Russia accounts for 73% of global boreal forest change 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and could</a:t>
            </a:r>
            <a:r>
              <a:rPr lang="en-US" sz="18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act as a carbon sink.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ICESat-2 heights were collated with Landsat estimates of disturbance and age to estimate growth potential.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Growth gaps and hotspots 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of forest growth were identified in southwest Russia</a:t>
            </a:r>
            <a:r>
              <a:rPr lang="en-US" sz="18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7005d458-45be-48ae-8140-d43da96dd17b}" enabled="0" method="" siteId="{7005d458-45be-48ae-8140-d43da96dd17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158</Words>
  <Application>Microsoft Macintosh PowerPoint</Application>
  <PresentationFormat>Widescreen</PresentationFormat>
  <Paragraphs>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AvenirNextLTPro</vt:lpstr>
      <vt:lpstr>Calibri</vt:lpstr>
      <vt:lpstr>Simple Light</vt:lpstr>
      <vt:lpstr>ICESat-2 data reveals a carbon sink potential in Boreal Forests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Gibbons, Aimée C (GSFC-615.0)[KBRwyle]</dc:creator>
  <cp:lastModifiedBy>Felikson, Denis (GSFC-6150)</cp:lastModifiedBy>
  <cp:revision>11</cp:revision>
  <dcterms:created xsi:type="dcterms:W3CDTF">2023-06-12T16:47:18Z</dcterms:created>
  <dcterms:modified xsi:type="dcterms:W3CDTF">2025-09-09T13:56:00Z</dcterms:modified>
</cp:coreProperties>
</file>