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Lst>
  <p:notesMasterIdLst>
    <p:notesMasterId r:id="rId3"/>
  </p:notesMasterIdLst>
  <p:sldIdLst>
    <p:sldId id="257" r:id="rId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36">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i3FSm8fbXlB0RCwAQ94NUrw5rMF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len Amanda Fricke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95"/>
    <p:restoredTop sz="94720"/>
  </p:normalViewPr>
  <p:slideViewPr>
    <p:cSldViewPr snapToGrid="0">
      <p:cViewPr varScale="1">
        <p:scale>
          <a:sx n="149" d="100"/>
          <a:sy n="149" d="100"/>
        </p:scale>
        <p:origin x="200" y="1432"/>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presProps" Target="presProps.xml"/><Relationship Id="rId3" Type="http://schemas.openxmlformats.org/officeDocument/2006/relationships/notesMaster" Target="notesMasters/notesMaster1.xml"/><Relationship Id="rId25"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tableStyles" Target="tableStyles.xml"/><Relationship Id="rId1" Type="http://schemas.openxmlformats.org/officeDocument/2006/relationships/slideMaster" Target="slideMasters/slideMaster1.xml"/><Relationship Id="rId24" Type="http://customschemas.google.com/relationships/presentationmetadata" Target="metadata"/><Relationship Id="rId28" Type="http://schemas.openxmlformats.org/officeDocument/2006/relationships/theme" Target="theme/theme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kson, Denis (GSFC-6150)" userId="546f9328-c2a6-48f2-9716-f1e34aff5707" providerId="ADAL" clId="{11BA3897-7C79-57F7-84A9-BE77F47ABE6F}"/>
    <pc:docChg chg="modSld">
      <pc:chgData name="Felikson, Denis (GSFC-6150)" userId="546f9328-c2a6-48f2-9716-f1e34aff5707" providerId="ADAL" clId="{11BA3897-7C79-57F7-84A9-BE77F47ABE6F}" dt="2025-09-09T16:52:38.212" v="169" actId="6549"/>
      <pc:docMkLst>
        <pc:docMk/>
      </pc:docMkLst>
      <pc:sldChg chg="modSp mod">
        <pc:chgData name="Felikson, Denis (GSFC-6150)" userId="546f9328-c2a6-48f2-9716-f1e34aff5707" providerId="ADAL" clId="{11BA3897-7C79-57F7-84A9-BE77F47ABE6F}" dt="2025-09-09T16:52:38.212" v="169" actId="6549"/>
        <pc:sldMkLst>
          <pc:docMk/>
          <pc:sldMk cId="0" sldId="257"/>
        </pc:sldMkLst>
        <pc:spChg chg="mod">
          <ac:chgData name="Felikson, Denis (GSFC-6150)" userId="546f9328-c2a6-48f2-9716-f1e34aff5707" providerId="ADAL" clId="{11BA3897-7C79-57F7-84A9-BE77F47ABE6F}" dt="2025-09-09T16:52:38.212" v="169" actId="6549"/>
          <ac:spMkLst>
            <pc:docMk/>
            <pc:sldMk cId="0" sldId="257"/>
            <ac:spMk id="21" creationId="{056274FA-1F22-92F7-D158-996E32FD71F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04e3307e51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304e3307e51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g304e3307e51_0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g304e3307e51_0_134"/>
          <p:cNvSpPr txBox="1">
            <a:spLocks noGrp="1"/>
          </p:cNvSpPr>
          <p:nvPr>
            <p:ph type="title"/>
          </p:nvPr>
        </p:nvSpPr>
        <p:spPr>
          <a:xfrm>
            <a:off x="1960880" y="81281"/>
            <a:ext cx="8250000" cy="8229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g304e3307e51_0_134"/>
          <p:cNvSpPr txBox="1">
            <a:spLocks noGrp="1"/>
          </p:cNvSpPr>
          <p:nvPr>
            <p:ph type="body" idx="1"/>
          </p:nvPr>
        </p:nvSpPr>
        <p:spPr>
          <a:xfrm>
            <a:off x="838200" y="1219200"/>
            <a:ext cx="10515600" cy="49581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5" name="Google Shape;65;g304e3307e51_0_1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g304e3307e51_0_138"/>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68" name="Google Shape;68;g304e3307e51_0_13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
        <p:cNvGrpSpPr/>
        <p:nvPr/>
      </p:nvGrpSpPr>
      <p:grpSpPr>
        <a:xfrm>
          <a:off x="0" y="0"/>
          <a:ext cx="0" cy="0"/>
          <a:chOff x="0" y="0"/>
          <a:chExt cx="0" cy="0"/>
        </a:xfrm>
      </p:grpSpPr>
      <p:sp>
        <p:nvSpPr>
          <p:cNvPr id="70" name="Google Shape;70;g304e3307e51_0_141"/>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71" name="Google Shape;71;g304e3307e51_0_141"/>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72" name="Google Shape;72;g304e3307e51_0_14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3"/>
        <p:cNvGrpSpPr/>
        <p:nvPr/>
      </p:nvGrpSpPr>
      <p:grpSpPr>
        <a:xfrm>
          <a:off x="0" y="0"/>
          <a:ext cx="0" cy="0"/>
          <a:chOff x="0" y="0"/>
          <a:chExt cx="0" cy="0"/>
        </a:xfrm>
      </p:grpSpPr>
      <p:sp>
        <p:nvSpPr>
          <p:cNvPr id="74" name="Google Shape;74;g304e3307e51_0_145"/>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5" name="Google Shape;75;g304e3307e51_0_145"/>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76" name="Google Shape;76;g304e3307e51_0_14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7"/>
        <p:cNvGrpSpPr/>
        <p:nvPr/>
      </p:nvGrpSpPr>
      <p:grpSpPr>
        <a:xfrm>
          <a:off x="0" y="0"/>
          <a:ext cx="0" cy="0"/>
          <a:chOff x="0" y="0"/>
          <a:chExt cx="0" cy="0"/>
        </a:xfrm>
      </p:grpSpPr>
      <p:sp>
        <p:nvSpPr>
          <p:cNvPr id="78" name="Google Shape;78;g304e3307e51_0_14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9" name="Google Shape;79;g304e3307e51_0_149"/>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0" name="Google Shape;80;g304e3307e51_0_149"/>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1" name="Google Shape;81;g304e3307e51_0_14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g304e3307e51_0_15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84" name="Google Shape;84;g304e3307e51_0_15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5"/>
        <p:cNvGrpSpPr/>
        <p:nvPr/>
      </p:nvGrpSpPr>
      <p:grpSpPr>
        <a:xfrm>
          <a:off x="0" y="0"/>
          <a:ext cx="0" cy="0"/>
          <a:chOff x="0" y="0"/>
          <a:chExt cx="0" cy="0"/>
        </a:xfrm>
      </p:grpSpPr>
      <p:sp>
        <p:nvSpPr>
          <p:cNvPr id="86" name="Google Shape;86;g304e3307e51_0_157"/>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87" name="Google Shape;87;g304e3307e51_0_157"/>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8" name="Google Shape;88;g304e3307e51_0_15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9"/>
        <p:cNvGrpSpPr/>
        <p:nvPr/>
      </p:nvGrpSpPr>
      <p:grpSpPr>
        <a:xfrm>
          <a:off x="0" y="0"/>
          <a:ext cx="0" cy="0"/>
          <a:chOff x="0" y="0"/>
          <a:chExt cx="0" cy="0"/>
        </a:xfrm>
      </p:grpSpPr>
      <p:sp>
        <p:nvSpPr>
          <p:cNvPr id="90" name="Google Shape;90;g304e3307e51_0_161"/>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91" name="Google Shape;91;g304e3307e51_0_16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2"/>
        <p:cNvGrpSpPr/>
        <p:nvPr/>
      </p:nvGrpSpPr>
      <p:grpSpPr>
        <a:xfrm>
          <a:off x="0" y="0"/>
          <a:ext cx="0" cy="0"/>
          <a:chOff x="0" y="0"/>
          <a:chExt cx="0" cy="0"/>
        </a:xfrm>
      </p:grpSpPr>
      <p:sp>
        <p:nvSpPr>
          <p:cNvPr id="93" name="Google Shape;93;g304e3307e51_0_16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 name="Google Shape;94;g304e3307e51_0_164"/>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95" name="Google Shape;95;g304e3307e51_0_164"/>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6" name="Google Shape;96;g304e3307e51_0_164"/>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97" name="Google Shape;97;g304e3307e51_0_16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8"/>
        <p:cNvGrpSpPr/>
        <p:nvPr/>
      </p:nvGrpSpPr>
      <p:grpSpPr>
        <a:xfrm>
          <a:off x="0" y="0"/>
          <a:ext cx="0" cy="0"/>
          <a:chOff x="0" y="0"/>
          <a:chExt cx="0" cy="0"/>
        </a:xfrm>
      </p:grpSpPr>
      <p:sp>
        <p:nvSpPr>
          <p:cNvPr id="99" name="Google Shape;99;g304e3307e51_0_170"/>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100" name="Google Shape;100;g304e3307e51_0_17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
        <p:cNvGrpSpPr/>
        <p:nvPr/>
      </p:nvGrpSpPr>
      <p:grpSpPr>
        <a:xfrm>
          <a:off x="0" y="0"/>
          <a:ext cx="0" cy="0"/>
          <a:chOff x="0" y="0"/>
          <a:chExt cx="0" cy="0"/>
        </a:xfrm>
      </p:grpSpPr>
      <p:sp>
        <p:nvSpPr>
          <p:cNvPr id="102" name="Google Shape;102;g304e3307e51_0_173"/>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03" name="Google Shape;103;g304e3307e51_0_173"/>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104" name="Google Shape;104;g304e3307e51_0_17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g304e3307e51_0_17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8"/>
        <p:cNvGrpSpPr/>
        <p:nvPr/>
      </p:nvGrpSpPr>
      <p:grpSpPr>
        <a:xfrm>
          <a:off x="0" y="0"/>
          <a:ext cx="0" cy="0"/>
          <a:chOff x="0" y="0"/>
          <a:chExt cx="0" cy="0"/>
        </a:xfrm>
      </p:grpSpPr>
      <p:sp>
        <p:nvSpPr>
          <p:cNvPr id="59" name="Google Shape;59;g304e3307e51_0_13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60" name="Google Shape;60;g304e3307e51_0_13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61" name="Google Shape;61;g304e3307e51_0_13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0" name="Picture 9">
            <a:extLst>
              <a:ext uri="{FF2B5EF4-FFF2-40B4-BE49-F238E27FC236}">
                <a16:creationId xmlns:a16="http://schemas.microsoft.com/office/drawing/2014/main" id="{5D9DBE3C-3246-8540-A858-14B871868AC4}"/>
              </a:ext>
            </a:extLst>
          </p:cNvPr>
          <p:cNvPicPr>
            <a:picLocks noChangeAspect="1"/>
          </p:cNvPicPr>
          <p:nvPr/>
        </p:nvPicPr>
        <p:blipFill>
          <a:blip r:embed="rId3"/>
          <a:stretch>
            <a:fillRect/>
          </a:stretch>
        </p:blipFill>
        <p:spPr>
          <a:xfrm>
            <a:off x="8979834" y="3388429"/>
            <a:ext cx="3125853" cy="2432105"/>
          </a:xfrm>
          <a:prstGeom prst="rect">
            <a:avLst/>
          </a:prstGeom>
        </p:spPr>
      </p:pic>
      <p:pic>
        <p:nvPicPr>
          <p:cNvPr id="178" name="Google Shape;178;g304e3307e51_0_104" descr="A blue and black background&#10;&#10;Description automatically generated"/>
          <p:cNvPicPr preferRelativeResize="0"/>
          <p:nvPr/>
        </p:nvPicPr>
        <p:blipFill rotWithShape="1">
          <a:blip r:embed="rId4">
            <a:alphaModFix/>
          </a:blip>
          <a:srcRect l="3080" t="24516" r="357"/>
          <a:stretch/>
        </p:blipFill>
        <p:spPr>
          <a:xfrm>
            <a:off x="0" y="1460"/>
            <a:ext cx="12191997" cy="1209976"/>
          </a:xfrm>
          <a:prstGeom prst="rect">
            <a:avLst/>
          </a:prstGeom>
          <a:noFill/>
          <a:ln>
            <a:noFill/>
          </a:ln>
          <a:effectLst>
            <a:outerShdw blurRad="50800" dist="38100" dir="2700000" algn="tl" rotWithShape="0">
              <a:srgbClr val="000000">
                <a:alpha val="40000"/>
              </a:srgbClr>
            </a:outerShdw>
          </a:effectLst>
        </p:spPr>
      </p:pic>
      <p:sp>
        <p:nvSpPr>
          <p:cNvPr id="180" name="Google Shape;180;g304e3307e51_0_104"/>
          <p:cNvSpPr txBox="1">
            <a:spLocks noGrp="1"/>
          </p:cNvSpPr>
          <p:nvPr>
            <p:ph type="title"/>
          </p:nvPr>
        </p:nvSpPr>
        <p:spPr>
          <a:xfrm>
            <a:off x="48678" y="108477"/>
            <a:ext cx="12047527" cy="462000"/>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4400"/>
              <a:buNone/>
            </a:pPr>
            <a:r>
              <a:rPr lang="en-US" sz="2700" b="1" dirty="0">
                <a:solidFill>
                  <a:schemeClr val="lt1"/>
                </a:solidFill>
                <a:latin typeface="Calibri"/>
                <a:ea typeface="Calibri"/>
                <a:cs typeface="Calibri"/>
                <a:sym typeface="Calibri"/>
              </a:rPr>
              <a:t>ICESat-2 and airborne data measure smoother sea ice in a more dynamic Arctic</a:t>
            </a:r>
            <a:endParaRPr sz="2700" b="1" dirty="0">
              <a:solidFill>
                <a:schemeClr val="lt1"/>
              </a:solidFill>
              <a:latin typeface="Calibri"/>
              <a:ea typeface="Calibri"/>
              <a:cs typeface="Calibri"/>
              <a:sym typeface="Calibri"/>
            </a:endParaRPr>
          </a:p>
        </p:txBody>
      </p:sp>
      <p:pic>
        <p:nvPicPr>
          <p:cNvPr id="198" name="Google Shape;198;g304e3307e51_0_104"/>
          <p:cNvPicPr preferRelativeResize="0"/>
          <p:nvPr/>
        </p:nvPicPr>
        <p:blipFill>
          <a:blip r:embed="rId5">
            <a:alphaModFix/>
          </a:blip>
          <a:stretch>
            <a:fillRect/>
          </a:stretch>
        </p:blipFill>
        <p:spPr>
          <a:xfrm>
            <a:off x="-24100" y="6133500"/>
            <a:ext cx="880401" cy="724500"/>
          </a:xfrm>
          <a:prstGeom prst="rect">
            <a:avLst/>
          </a:prstGeom>
          <a:noFill/>
          <a:ln>
            <a:noFill/>
          </a:ln>
        </p:spPr>
      </p:pic>
      <p:sp>
        <p:nvSpPr>
          <p:cNvPr id="20" name="TextBox 19">
            <a:extLst>
              <a:ext uri="{FF2B5EF4-FFF2-40B4-BE49-F238E27FC236}">
                <a16:creationId xmlns:a16="http://schemas.microsoft.com/office/drawing/2014/main" id="{E7781590-657A-6629-28AE-892E28E1D335}"/>
              </a:ext>
            </a:extLst>
          </p:cNvPr>
          <p:cNvSpPr txBox="1"/>
          <p:nvPr/>
        </p:nvSpPr>
        <p:spPr>
          <a:xfrm>
            <a:off x="48679" y="972875"/>
            <a:ext cx="5529678" cy="4524315"/>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Pressure ridges in sea ice form as ice floes push against and along each other, piling up in what can resemble a mini mountain range.</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ICESat-2 and airborne observations suggest a shift towards a smoother ice surface in the Arctic, with fewer pressure ridges, due to the loss of old ice.</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Thinner and fewer ridges may benefit industries such as shipping.</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However, a decrease in pressure ridges impacts energy and ice mass balance, potentially influences future climate forecasts, and can negatively affect ecosystems.</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056274FA-1F22-92F7-D158-996E32FD71FE}"/>
              </a:ext>
            </a:extLst>
          </p:cNvPr>
          <p:cNvSpPr txBox="1"/>
          <p:nvPr/>
        </p:nvSpPr>
        <p:spPr>
          <a:xfrm>
            <a:off x="836024" y="5883692"/>
            <a:ext cx="5091494" cy="1015663"/>
          </a:xfrm>
          <a:prstGeom prst="rect">
            <a:avLst/>
          </a:prstGeom>
          <a:noFill/>
        </p:spPr>
        <p:txBody>
          <a:bodyPr wrap="square">
            <a:spAutoFit/>
          </a:bodyPr>
          <a:lstStyle/>
          <a:p>
            <a:r>
              <a:rPr lang="en-US" sz="1200" b="0" i="0" dirty="0">
                <a:solidFill>
                  <a:srgbClr val="0070C0"/>
                </a:solidFill>
                <a:effectLst/>
                <a:latin typeface="AvenirNextLTPro"/>
              </a:rPr>
              <a:t>Krumpen, T., von </a:t>
            </a:r>
            <a:r>
              <a:rPr lang="en-US" sz="1200" b="0" i="0" dirty="0" err="1">
                <a:solidFill>
                  <a:srgbClr val="0070C0"/>
                </a:solidFill>
                <a:effectLst/>
                <a:latin typeface="AvenirNextLTPro"/>
              </a:rPr>
              <a:t>Albedyll</a:t>
            </a:r>
            <a:r>
              <a:rPr lang="en-US" sz="1200" b="0" i="0" dirty="0">
                <a:solidFill>
                  <a:srgbClr val="0070C0"/>
                </a:solidFill>
                <a:effectLst/>
                <a:latin typeface="AvenirNextLTPro"/>
              </a:rPr>
              <a:t>, L., </a:t>
            </a:r>
            <a:r>
              <a:rPr lang="en-US" sz="1200" b="0" i="0" dirty="0" err="1">
                <a:solidFill>
                  <a:srgbClr val="0070C0"/>
                </a:solidFill>
                <a:effectLst/>
                <a:latin typeface="AvenirNextLTPro"/>
              </a:rPr>
              <a:t>Bünger</a:t>
            </a:r>
            <a:r>
              <a:rPr lang="en-US" sz="1200" b="0" i="0" dirty="0">
                <a:solidFill>
                  <a:srgbClr val="0070C0"/>
                </a:solidFill>
                <a:effectLst/>
                <a:latin typeface="AvenirNextLTPro"/>
              </a:rPr>
              <a:t>, H.J., Castellani, G., Hartmann, J., Helm, V., Hendricks, S., Hutter, N., Landy, J.C., </a:t>
            </a:r>
            <a:r>
              <a:rPr lang="en-US" sz="1200" b="0" i="0" dirty="0" err="1">
                <a:solidFill>
                  <a:srgbClr val="0070C0"/>
                </a:solidFill>
                <a:effectLst/>
                <a:latin typeface="AvenirNextLTPro"/>
              </a:rPr>
              <a:t>Lisovski</a:t>
            </a:r>
            <a:r>
              <a:rPr lang="en-US" sz="1200" b="0" i="0" dirty="0">
                <a:solidFill>
                  <a:srgbClr val="0070C0"/>
                </a:solidFill>
                <a:effectLst/>
                <a:latin typeface="AvenirNextLTPro"/>
              </a:rPr>
              <a:t>, S., </a:t>
            </a:r>
            <a:r>
              <a:rPr lang="en-US" sz="1200" b="0" i="0" dirty="0" err="1">
                <a:solidFill>
                  <a:srgbClr val="0070C0"/>
                </a:solidFill>
                <a:effectLst/>
                <a:latin typeface="AvenirNextLTPro"/>
              </a:rPr>
              <a:t>Lüpkes</a:t>
            </a:r>
            <a:r>
              <a:rPr lang="en-US" sz="1200" b="0" i="0" dirty="0">
                <a:solidFill>
                  <a:srgbClr val="0070C0"/>
                </a:solidFill>
                <a:effectLst/>
                <a:latin typeface="AvenirNextLTPro"/>
              </a:rPr>
              <a:t>, C., Rohde, J., </a:t>
            </a:r>
            <a:r>
              <a:rPr lang="en-US" sz="1200" b="0" i="0" dirty="0" err="1">
                <a:solidFill>
                  <a:srgbClr val="0070C0"/>
                </a:solidFill>
                <a:effectLst/>
                <a:latin typeface="AvenirNextLTPro"/>
              </a:rPr>
              <a:t>Suhrhoff</a:t>
            </a:r>
            <a:r>
              <a:rPr lang="en-US" sz="1200" b="0" i="0" dirty="0">
                <a:solidFill>
                  <a:srgbClr val="0070C0"/>
                </a:solidFill>
                <a:effectLst/>
                <a:latin typeface="AvenirNextLTPro"/>
              </a:rPr>
              <a:t>, M., &amp; Haas, C. (2025). Smoother Sea Ice with Fewer Pressure Ridges in a More Dynamic Arctic. </a:t>
            </a:r>
            <a:r>
              <a:rPr lang="en-US" sz="1200" b="0" i="1" dirty="0">
                <a:solidFill>
                  <a:srgbClr val="0070C0"/>
                </a:solidFill>
                <a:effectLst/>
                <a:latin typeface="AvenirNextLTPro"/>
              </a:rPr>
              <a:t>Nature Climate Change</a:t>
            </a:r>
            <a:r>
              <a:rPr lang="en-US" sz="1200" b="0" i="0" dirty="0">
                <a:solidFill>
                  <a:srgbClr val="0070C0"/>
                </a:solidFill>
                <a:effectLst/>
                <a:latin typeface="AvenirNextLTPro"/>
              </a:rPr>
              <a:t>, </a:t>
            </a:r>
            <a:r>
              <a:rPr lang="en-US" sz="1200" b="1" i="0" dirty="0">
                <a:solidFill>
                  <a:srgbClr val="0070C0"/>
                </a:solidFill>
                <a:effectLst/>
                <a:latin typeface="AvenirNextLTPro"/>
              </a:rPr>
              <a:t>15</a:t>
            </a:r>
            <a:r>
              <a:rPr lang="en-US" sz="1200" b="0" i="0" dirty="0">
                <a:solidFill>
                  <a:srgbClr val="0070C0"/>
                </a:solidFill>
                <a:effectLst/>
                <a:latin typeface="AvenirNextLTPro"/>
              </a:rPr>
              <a:t>, 66–72. https://</a:t>
            </a:r>
            <a:r>
              <a:rPr lang="en-US" sz="1200" b="0" i="0" dirty="0" err="1">
                <a:solidFill>
                  <a:srgbClr val="0070C0"/>
                </a:solidFill>
                <a:effectLst/>
                <a:latin typeface="AvenirNextLTPro"/>
              </a:rPr>
              <a:t>doi.org</a:t>
            </a:r>
            <a:r>
              <a:rPr lang="en-US" sz="1200" b="0" i="0" dirty="0">
                <a:solidFill>
                  <a:srgbClr val="0070C0"/>
                </a:solidFill>
                <a:effectLst/>
                <a:latin typeface="AvenirNextLTPro"/>
              </a:rPr>
              <a:t>/10.1038/s41558-024-02199-5</a:t>
            </a:r>
          </a:p>
        </p:txBody>
      </p:sp>
      <p:pic>
        <p:nvPicPr>
          <p:cNvPr id="6" name="Picture 5">
            <a:extLst>
              <a:ext uri="{FF2B5EF4-FFF2-40B4-BE49-F238E27FC236}">
                <a16:creationId xmlns:a16="http://schemas.microsoft.com/office/drawing/2014/main" id="{9668246C-CAC7-1A76-176B-047B31AA8972}"/>
              </a:ext>
            </a:extLst>
          </p:cNvPr>
          <p:cNvPicPr>
            <a:picLocks noChangeAspect="1"/>
          </p:cNvPicPr>
          <p:nvPr/>
        </p:nvPicPr>
        <p:blipFill>
          <a:blip r:embed="rId6"/>
          <a:stretch>
            <a:fillRect/>
          </a:stretch>
        </p:blipFill>
        <p:spPr>
          <a:xfrm>
            <a:off x="9179541" y="1286554"/>
            <a:ext cx="2869055" cy="1909715"/>
          </a:xfrm>
          <a:prstGeom prst="rect">
            <a:avLst/>
          </a:prstGeom>
        </p:spPr>
      </p:pic>
      <p:sp>
        <p:nvSpPr>
          <p:cNvPr id="7" name="TextBox 6">
            <a:extLst>
              <a:ext uri="{FF2B5EF4-FFF2-40B4-BE49-F238E27FC236}">
                <a16:creationId xmlns:a16="http://schemas.microsoft.com/office/drawing/2014/main" id="{BBC368F3-7043-62CF-9575-ACA9764F9D4F}"/>
              </a:ext>
            </a:extLst>
          </p:cNvPr>
          <p:cNvSpPr txBox="1"/>
          <p:nvPr/>
        </p:nvSpPr>
        <p:spPr>
          <a:xfrm>
            <a:off x="9298254" y="3182973"/>
            <a:ext cx="2631631" cy="246221"/>
          </a:xfrm>
          <a:prstGeom prst="rect">
            <a:avLst/>
          </a:prstGeom>
          <a:noFill/>
        </p:spPr>
        <p:txBody>
          <a:bodyPr wrap="square">
            <a:spAutoFit/>
          </a:bodyPr>
          <a:lstStyle/>
          <a:p>
            <a:pPr algn="l">
              <a:buNone/>
            </a:pPr>
            <a:r>
              <a:rPr lang="en-US" sz="1000" i="0" dirty="0">
                <a:solidFill>
                  <a:srgbClr val="0070C0"/>
                </a:solidFill>
                <a:effectLst/>
                <a:latin typeface="Calibri" panose="020F0502020204030204" pitchFamily="34" charset="0"/>
                <a:cs typeface="Calibri" panose="020F0502020204030204" pitchFamily="34" charset="0"/>
              </a:rPr>
              <a:t>Photo Credit: Mike Lockhart, Volunteer, USGS</a:t>
            </a:r>
          </a:p>
        </p:txBody>
      </p:sp>
      <p:sp>
        <p:nvSpPr>
          <p:cNvPr id="8" name="TextBox 7">
            <a:extLst>
              <a:ext uri="{FF2B5EF4-FFF2-40B4-BE49-F238E27FC236}">
                <a16:creationId xmlns:a16="http://schemas.microsoft.com/office/drawing/2014/main" id="{92F07D0A-FEE8-BB29-74FE-68F99E7A58E9}"/>
              </a:ext>
            </a:extLst>
          </p:cNvPr>
          <p:cNvSpPr txBox="1"/>
          <p:nvPr/>
        </p:nvSpPr>
        <p:spPr>
          <a:xfrm>
            <a:off x="6265593" y="5728277"/>
            <a:ext cx="5428482" cy="1015663"/>
          </a:xfrm>
          <a:prstGeom prst="rect">
            <a:avLst/>
          </a:prstGeom>
          <a:noFill/>
        </p:spPr>
        <p:txBody>
          <a:bodyPr wrap="square">
            <a:spAutoFit/>
          </a:bodyPr>
          <a:lstStyle/>
          <a:p>
            <a:r>
              <a:rPr lang="en-US" sz="1200" dirty="0">
                <a:solidFill>
                  <a:srgbClr val="222222"/>
                </a:solidFill>
              </a:rPr>
              <a:t>(</a:t>
            </a:r>
            <a:r>
              <a:rPr lang="en-US" sz="1200" b="1" dirty="0">
                <a:solidFill>
                  <a:srgbClr val="222222"/>
                </a:solidFill>
              </a:rPr>
              <a:t>a</a:t>
            </a:r>
            <a:r>
              <a:rPr lang="en-US" sz="1200" dirty="0">
                <a:solidFill>
                  <a:srgbClr val="222222"/>
                </a:solidFill>
              </a:rPr>
              <a:t>) Spatial trend in ridge density (D</a:t>
            </a:r>
            <a:r>
              <a:rPr lang="en-US" sz="1200" baseline="-25000" dirty="0">
                <a:solidFill>
                  <a:srgbClr val="222222"/>
                </a:solidFill>
              </a:rPr>
              <a:t>R</a:t>
            </a:r>
            <a:r>
              <a:rPr lang="en-US" sz="1200" dirty="0">
                <a:solidFill>
                  <a:srgbClr val="222222"/>
                </a:solidFill>
              </a:rPr>
              <a:t>, the number of ridges per km) </a:t>
            </a:r>
            <a:r>
              <a:rPr lang="en-US" sz="1200" b="0" i="0" dirty="0">
                <a:solidFill>
                  <a:srgbClr val="222222"/>
                </a:solidFill>
                <a:effectLst/>
              </a:rPr>
              <a:t>and</a:t>
            </a:r>
            <a:r>
              <a:rPr lang="en-US" sz="1200" dirty="0"/>
              <a:t> (</a:t>
            </a:r>
            <a:r>
              <a:rPr lang="en-US" sz="1200" b="1" dirty="0"/>
              <a:t>b</a:t>
            </a:r>
            <a:r>
              <a:rPr lang="en-US" sz="1200" dirty="0"/>
              <a:t>)</a:t>
            </a:r>
            <a:r>
              <a:rPr lang="en-US" sz="1200" b="0" i="0" dirty="0">
                <a:solidFill>
                  <a:srgbClr val="222222"/>
                </a:solidFill>
                <a:effectLst/>
              </a:rPr>
              <a:t> c</a:t>
            </a:r>
            <a:r>
              <a:rPr lang="en-US" sz="1200" dirty="0"/>
              <a:t>orresponding time series of </a:t>
            </a:r>
            <a:r>
              <a:rPr lang="en-US" sz="1200" i="1" dirty="0"/>
              <a:t>D</a:t>
            </a:r>
            <a:r>
              <a:rPr lang="en-US" sz="1200" baseline="-25000" dirty="0"/>
              <a:t>R</a:t>
            </a:r>
            <a:r>
              <a:rPr lang="en-US" sz="1200" dirty="0"/>
              <a:t> for the whole Arctic (black), the Beaufort Sea (red) and the Last Ice Area (blue). The approximate boundaries of the Beaufort Sea and the Last Ice Area are marked using circles in </a:t>
            </a:r>
            <a:r>
              <a:rPr lang="en-US" sz="1200" b="1" dirty="0"/>
              <a:t>a</a:t>
            </a:r>
            <a:r>
              <a:rPr lang="en-US" sz="1200" dirty="0"/>
              <a:t>. Trends are indicated by the dashed lines in </a:t>
            </a:r>
            <a:r>
              <a:rPr lang="en-US" sz="1200" b="1" dirty="0"/>
              <a:t>b</a:t>
            </a:r>
            <a:r>
              <a:rPr lang="en-US" sz="1200" dirty="0"/>
              <a:t>.</a:t>
            </a:r>
          </a:p>
        </p:txBody>
      </p:sp>
      <p:pic>
        <p:nvPicPr>
          <p:cNvPr id="9" name="Picture 8">
            <a:extLst>
              <a:ext uri="{FF2B5EF4-FFF2-40B4-BE49-F238E27FC236}">
                <a16:creationId xmlns:a16="http://schemas.microsoft.com/office/drawing/2014/main" id="{3B651B78-115C-00C5-88E2-B21E78F6347F}"/>
              </a:ext>
            </a:extLst>
          </p:cNvPr>
          <p:cNvPicPr>
            <a:picLocks noChangeAspect="1"/>
          </p:cNvPicPr>
          <p:nvPr/>
        </p:nvPicPr>
        <p:blipFill>
          <a:blip r:embed="rId7"/>
          <a:srcRect r="645"/>
          <a:stretch>
            <a:fillRect/>
          </a:stretch>
        </p:blipFill>
        <p:spPr>
          <a:xfrm>
            <a:off x="5548362" y="954980"/>
            <a:ext cx="3211707" cy="3615464"/>
          </a:xfrm>
          <a:prstGeom prst="rect">
            <a:avLst/>
          </a:prstGeom>
        </p:spPr>
      </p:pic>
      <p:sp>
        <p:nvSpPr>
          <p:cNvPr id="11" name="Oval 10">
            <a:extLst>
              <a:ext uri="{FF2B5EF4-FFF2-40B4-BE49-F238E27FC236}">
                <a16:creationId xmlns:a16="http://schemas.microsoft.com/office/drawing/2014/main" id="{9CEA415A-6431-E725-2AAD-6DA83809F3FE}"/>
              </a:ext>
            </a:extLst>
          </p:cNvPr>
          <p:cNvSpPr/>
          <p:nvPr/>
        </p:nvSpPr>
        <p:spPr>
          <a:xfrm>
            <a:off x="6373650" y="1310636"/>
            <a:ext cx="952431" cy="54762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0029EDF-B998-CEBD-F182-10FE14A87A45}"/>
              </a:ext>
            </a:extLst>
          </p:cNvPr>
          <p:cNvSpPr/>
          <p:nvPr/>
        </p:nvSpPr>
        <p:spPr>
          <a:xfrm>
            <a:off x="6417195" y="1991192"/>
            <a:ext cx="614974" cy="547627"/>
          </a:xfrm>
          <a:prstGeom prst="ellipse">
            <a:avLst/>
          </a:prstGeom>
          <a:no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13" name="Rectangle 12">
            <a:extLst>
              <a:ext uri="{FF2B5EF4-FFF2-40B4-BE49-F238E27FC236}">
                <a16:creationId xmlns:a16="http://schemas.microsoft.com/office/drawing/2014/main" id="{6F8CECC5-B2CB-FF94-141D-FCF90EBDE5E6}"/>
              </a:ext>
            </a:extLst>
          </p:cNvPr>
          <p:cNvSpPr/>
          <p:nvPr/>
        </p:nvSpPr>
        <p:spPr>
          <a:xfrm>
            <a:off x="9024524" y="3420485"/>
            <a:ext cx="230454" cy="2772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latin typeface="Helvetica" pitchFamily="2" charset="0"/>
              </a:rPr>
              <a:t>b</a:t>
            </a:r>
            <a:endParaRPr lang="en-US" b="1" dirty="0">
              <a:solidFill>
                <a:sysClr val="windowText" lastClr="000000"/>
              </a:solidFill>
              <a:latin typeface="Helvetica" pitchFamily="2" charset="0"/>
            </a:endParaRPr>
          </a:p>
        </p:txBody>
      </p:sp>
      <p:sp>
        <p:nvSpPr>
          <p:cNvPr id="15" name="TextBox 14">
            <a:extLst>
              <a:ext uri="{FF2B5EF4-FFF2-40B4-BE49-F238E27FC236}">
                <a16:creationId xmlns:a16="http://schemas.microsoft.com/office/drawing/2014/main" id="{94FD810D-D207-3CF2-77CF-5248A81B510C}"/>
              </a:ext>
            </a:extLst>
          </p:cNvPr>
          <p:cNvSpPr txBox="1"/>
          <p:nvPr/>
        </p:nvSpPr>
        <p:spPr>
          <a:xfrm>
            <a:off x="10150371" y="1571766"/>
            <a:ext cx="1319592" cy="307777"/>
          </a:xfrm>
          <a:prstGeom prst="rect">
            <a:avLst/>
          </a:prstGeom>
          <a:noFill/>
        </p:spPr>
        <p:txBody>
          <a:bodyPr wrap="none" rtlCol="0">
            <a:spAutoFit/>
          </a:bodyPr>
          <a:lstStyle/>
          <a:p>
            <a:r>
              <a:rPr lang="en-US" dirty="0"/>
              <a:t>Sea ice ridges</a:t>
            </a:r>
          </a:p>
        </p:txBody>
      </p:sp>
      <p:cxnSp>
        <p:nvCxnSpPr>
          <p:cNvPr id="17" name="Straight Arrow Connector 16">
            <a:extLst>
              <a:ext uri="{FF2B5EF4-FFF2-40B4-BE49-F238E27FC236}">
                <a16:creationId xmlns:a16="http://schemas.microsoft.com/office/drawing/2014/main" id="{0B522718-2627-B0F1-E928-8E4406F60A40}"/>
              </a:ext>
            </a:extLst>
          </p:cNvPr>
          <p:cNvCxnSpPr/>
          <p:nvPr/>
        </p:nvCxnSpPr>
        <p:spPr>
          <a:xfrm flipH="1">
            <a:off x="10150371" y="1879543"/>
            <a:ext cx="392389" cy="2888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38</TotalTime>
  <Words>292</Words>
  <Application>Microsoft Macintosh PowerPoint</Application>
  <PresentationFormat>Widescreen</PresentationFormat>
  <Paragraphs>14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AvenirNextLTPro</vt:lpstr>
      <vt:lpstr>Calibri</vt:lpstr>
      <vt:lpstr>Helvetica</vt:lpstr>
      <vt:lpstr>Simple Light</vt:lpstr>
      <vt:lpstr>ICESat-2 and airborne data measure smoother sea ice in a more dynamic Arctic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Gibbons, Aimée C (GSFC-615.0)[KBRwyle]</dc:creator>
  <cp:lastModifiedBy>Felikson, Denis (GSFC-6150)</cp:lastModifiedBy>
  <cp:revision>10</cp:revision>
  <dcterms:created xsi:type="dcterms:W3CDTF">2023-06-12T16:47:18Z</dcterms:created>
  <dcterms:modified xsi:type="dcterms:W3CDTF">2025-09-09T16:52:39Z</dcterms:modified>
</cp:coreProperties>
</file>