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1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36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4" roundtripDataSignature="AMtx7mi3FSm8fbXlB0RCwAQ94NUrw5rMF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elen Amanda Fricker" initials="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9524"/>
  </p:normalViewPr>
  <p:slideViewPr>
    <p:cSldViewPr snapToGrid="0">
      <p:cViewPr varScale="1">
        <p:scale>
          <a:sx n="87" d="100"/>
          <a:sy n="87" d="100"/>
        </p:scale>
        <p:origin x="2080" y="184"/>
      </p:cViewPr>
      <p:guideLst>
        <p:guide orient="horz" pos="21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4" Type="http://customschemas.google.com/relationships/presentationmetadata" Target="metadata"/><Relationship Id="rId28" Type="http://schemas.openxmlformats.org/officeDocument/2006/relationships/theme" Target="theme/theme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agupubs.onlinelibrary.wiley.com/doi/full/10.1029/2025JD044120#jgrd60728-bib-0020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04e3307e51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" name="Google Shape;173;g304e3307e51_0_10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Top: (a) Ice, Cloud and land Elevation Satellite-2 estimated clear-sky precipitation (mm snow water equivalent) over the East Antarctica plateau for the period 1 April to 31 October 2021. The location of Dome C (75.1S, 123.3E) is indicated by the black “X” drawn on the image. (b) Antarctic annual precipitation minus evaporation (mm SWE) from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Massom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et al. (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  <a:hlinkClick r:id="rId3"/>
              </a:rPr>
              <a:t>2003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).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cs typeface="Calibri"/>
                <a:sym typeface="Calibri"/>
              </a:rPr>
              <a:t>Bottom: 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(a) Ice, Cloud and land Elevation Satellite-2 measured calibrated, attenuated backscatter for the pass closest to Dome C on 12 April 2021, 12:29:56–12:32:03 UTC. The vertical white line marks the closest approach (75 km) to Dome C and the vertical red lines denote the approximate region used to compute the 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precipitation retrieval. 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(b) The ceilometer backscatter measured at Dome C on 12 April 2021. Note the height axis of (a) is km above mean sea level and (b) is km above ground level.</a:t>
            </a:r>
            <a:endParaRPr dirty="0"/>
          </a:p>
        </p:txBody>
      </p:sp>
      <p:sp>
        <p:nvSpPr>
          <p:cNvPr id="174" name="Google Shape;174;g304e3307e51_0_10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04e3307e51_0_134"/>
          <p:cNvSpPr txBox="1">
            <a:spLocks noGrp="1"/>
          </p:cNvSpPr>
          <p:nvPr>
            <p:ph type="title"/>
          </p:nvPr>
        </p:nvSpPr>
        <p:spPr>
          <a:xfrm>
            <a:off x="1960880" y="81281"/>
            <a:ext cx="8250000" cy="8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g304e3307e51_0_134"/>
          <p:cNvSpPr txBox="1">
            <a:spLocks noGrp="1"/>
          </p:cNvSpPr>
          <p:nvPr>
            <p:ph type="body" idx="1"/>
          </p:nvPr>
        </p:nvSpPr>
        <p:spPr>
          <a:xfrm>
            <a:off x="838200" y="1219200"/>
            <a:ext cx="10515600" cy="49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g304e3307e51_0_1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04e3307e51_0_138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68" name="Google Shape;68;g304e3307e51_0_13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04e3307e51_0_141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71" name="Google Shape;71;g304e3307e51_0_141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72" name="Google Shape;72;g304e3307e51_0_14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04e3307e51_0_14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g304e3307e51_0_14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76" name="Google Shape;76;g304e3307e51_0_145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04e3307e51_0_14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g304e3307e51_0_149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80" name="Google Shape;80;g304e3307e51_0_149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81" name="Google Shape;81;g304e3307e51_0_14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04e3307e51_0_15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g304e3307e51_0_15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04e3307e51_0_15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87" name="Google Shape;87;g304e3307e51_0_15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88" name="Google Shape;88;g304e3307e51_0_157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04e3307e51_0_161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91" name="Google Shape;91;g304e3307e51_0_16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04e3307e51_0_164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g304e3307e51_0_164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95" name="Google Shape;95;g304e3307e51_0_164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96" name="Google Shape;96;g304e3307e51_0_164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g304e3307e51_0_16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04e3307e51_0_17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>
            <a:endParaRPr/>
          </a:p>
        </p:txBody>
      </p:sp>
      <p:sp>
        <p:nvSpPr>
          <p:cNvPr id="100" name="Google Shape;100;g304e3307e51_0_17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04e3307e51_0_173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03" name="Google Shape;103;g304e3307e51_0_173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104" name="Google Shape;104;g304e3307e51_0_17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04e3307e51_0_177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04e3307e51_0_13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Google Shape;60;g304e3307e51_0_13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marR="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Google Shape;61;g304e3307e51_0_13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g304e3307e51_0_104" descr="A blue and black backgroun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3080" t="24516" r="357"/>
          <a:stretch/>
        </p:blipFill>
        <p:spPr>
          <a:xfrm>
            <a:off x="0" y="1460"/>
            <a:ext cx="12191997" cy="120997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80" name="Google Shape;180;g304e3307e51_0_104"/>
          <p:cNvSpPr txBox="1">
            <a:spLocks noGrp="1"/>
          </p:cNvSpPr>
          <p:nvPr>
            <p:ph type="title"/>
          </p:nvPr>
        </p:nvSpPr>
        <p:spPr>
          <a:xfrm>
            <a:off x="48678" y="108477"/>
            <a:ext cx="10306283" cy="4620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l">
              <a:lnSpc>
                <a:spcPct val="100000"/>
              </a:lnSpc>
            </a:pPr>
            <a:r>
              <a:rPr lang="en-US" sz="27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Using ICESat-2 to estimate clear sky precipitation over Antarctica</a:t>
            </a:r>
            <a:endParaRPr sz="27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8" name="Google Shape;198;g304e3307e51_0_10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4100" y="6133500"/>
            <a:ext cx="880401" cy="72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ain graphic">
            <a:extLst>
              <a:ext uri="{FF2B5EF4-FFF2-40B4-BE49-F238E27FC236}">
                <a16:creationId xmlns:a16="http://schemas.microsoft.com/office/drawing/2014/main" id="{8E66B045-BC62-F557-BB8D-871F832176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2142759" y="2627372"/>
            <a:ext cx="4943452" cy="3470648"/>
          </a:xfrm>
          <a:prstGeom prst="rect">
            <a:avLst/>
          </a:prstGeom>
          <a:ln>
            <a:noFill/>
          </a:ln>
        </p:spPr>
      </p:pic>
      <p:pic>
        <p:nvPicPr>
          <p:cNvPr id="3" name="Main graphic">
            <a:extLst>
              <a:ext uri="{FF2B5EF4-FFF2-40B4-BE49-F238E27FC236}">
                <a16:creationId xmlns:a16="http://schemas.microsoft.com/office/drawing/2014/main" id="{9D51DE58-952B-2C94-6BAC-389403728B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73740" y="895240"/>
            <a:ext cx="3869883" cy="1738474"/>
          </a:xfrm>
          <a:prstGeom prst="rect">
            <a:avLst/>
          </a:prstGeom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7E0F1B5-62F5-1E75-151B-507B4E2B19D7}"/>
              </a:ext>
            </a:extLst>
          </p:cNvPr>
          <p:cNvSpPr txBox="1"/>
          <p:nvPr/>
        </p:nvSpPr>
        <p:spPr>
          <a:xfrm>
            <a:off x="956441" y="6241692"/>
            <a:ext cx="47305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accent1">
                    <a:lumMod val="75000"/>
                  </a:schemeClr>
                </a:solidFill>
              </a:rPr>
              <a:t>Palm, S. P., &amp; Yang, Y. (2025). ICESat‐2 lidar estimates of clear‐sky precipitation over the East Antarctic Plateau. </a:t>
            </a:r>
            <a:r>
              <a:rPr lang="en-US" sz="900" i="1" dirty="0">
                <a:solidFill>
                  <a:schemeClr val="accent1">
                    <a:lumMod val="75000"/>
                  </a:schemeClr>
                </a:solidFill>
              </a:rPr>
              <a:t>Journal of Geophysical Research: Atmospheres</a:t>
            </a:r>
            <a:r>
              <a:rPr lang="en-US" sz="900" dirty="0">
                <a:solidFill>
                  <a:schemeClr val="accent1">
                    <a:lumMod val="75000"/>
                  </a:schemeClr>
                </a:solidFill>
              </a:rPr>
              <a:t>, </a:t>
            </a:r>
            <a:r>
              <a:rPr lang="en-US" sz="900" i="1" dirty="0">
                <a:solidFill>
                  <a:schemeClr val="accent1">
                    <a:lumMod val="75000"/>
                  </a:schemeClr>
                </a:solidFill>
              </a:rPr>
              <a:t>130</a:t>
            </a:r>
            <a:r>
              <a:rPr lang="en-US" sz="900" dirty="0">
                <a:solidFill>
                  <a:schemeClr val="accent1">
                    <a:lumMod val="75000"/>
                  </a:schemeClr>
                </a:solidFill>
              </a:rPr>
              <a:t>(17), e2025JD044120.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61DABD-679F-60A2-A827-FD75D2FED66D}"/>
              </a:ext>
            </a:extLst>
          </p:cNvPr>
          <p:cNvSpPr txBox="1"/>
          <p:nvPr/>
        </p:nvSpPr>
        <p:spPr>
          <a:xfrm>
            <a:off x="7080593" y="1420409"/>
            <a:ext cx="4943453" cy="5155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/>
              <a:t>Precipitation over Antarctica plays a critical roles in determining the mass balance of the ice sheet but remains poorly understood.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/>
              <a:t>Clear sky precipitation, ice crystals that form in extremely cold, saturated air, represents a significant portion of annual precipitation over the East Antarctic Plateau and can only be detected by lidar</a:t>
            </a:r>
          </a:p>
          <a:p>
            <a:endParaRPr lang="en-US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/>
              <a:t>Backscatter profiles from ICESat-2 were used to estimate the frequency and amount of precipitation over the Plateau.</a:t>
            </a:r>
          </a:p>
          <a:p>
            <a:endParaRPr lang="en-US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/>
              <a:t>ICESat-2 estimated clear sky precipitation agreed well with ground measurements collected at Concordia Station, Dome 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/>
              <a:t>The findings from this study demonstrate the unique ability of ICESat-2 to detect and quantify clear sky precipitation.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52D870-CB10-AE09-8278-277E9F3CFC91}"/>
              </a:ext>
            </a:extLst>
          </p:cNvPr>
          <p:cNvSpPr txBox="1"/>
          <p:nvPr/>
        </p:nvSpPr>
        <p:spPr>
          <a:xfrm>
            <a:off x="4017363" y="1197619"/>
            <a:ext cx="29894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(a) Precipitation estimated from ICESat-2</a:t>
            </a:r>
          </a:p>
          <a:p>
            <a:r>
              <a:rPr lang="en-US" dirty="0"/>
              <a:t>(b) Precipitation minus evaporation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25056B-8481-C209-232E-B48CA4D15540}"/>
              </a:ext>
            </a:extLst>
          </p:cNvPr>
          <p:cNvSpPr txBox="1"/>
          <p:nvPr/>
        </p:nvSpPr>
        <p:spPr>
          <a:xfrm>
            <a:off x="73740" y="4538434"/>
            <a:ext cx="28025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(a) Attenuated backscatter from ICESat-2</a:t>
            </a:r>
          </a:p>
          <a:p>
            <a:r>
              <a:rPr lang="en-US" dirty="0"/>
              <a:t>(b) Ground truth backscatter from Dome C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371</Words>
  <Application>Microsoft Macintosh PowerPoint</Application>
  <PresentationFormat>Widescreen</PresentationFormat>
  <Paragraphs>19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Simple Light</vt:lpstr>
      <vt:lpstr>Using ICESat-2 to estimate clear sky precipitation over Antarctica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Gibbons, Aimée C (GSFC-615.0)[KBRwyle]</dc:creator>
  <cp:lastModifiedBy>Neeley, Aimee Renee. (GSFC-615.0)[SCIENCE SYSTEMS AND APPLICATIONS INC]</cp:lastModifiedBy>
  <cp:revision>7</cp:revision>
  <dcterms:created xsi:type="dcterms:W3CDTF">2023-06-12T16:47:18Z</dcterms:created>
  <dcterms:modified xsi:type="dcterms:W3CDTF">2025-10-06T20:36:16Z</dcterms:modified>
</cp:coreProperties>
</file>