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1" r:id="rId1"/>
  </p:sldMasterIdLst>
  <p:notesMasterIdLst>
    <p:notesMasterId r:id="rId3"/>
  </p:notesMasterIdLst>
  <p:sldIdLst>
    <p:sldId id="257" r:id="rId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36">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i3FSm8fbXlB0RCwAQ94NUrw5rMF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len Amanda Fricker"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guide orient="horz" pos="2136"/>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presProps" Target="presProps.xml"/><Relationship Id="rId3" Type="http://schemas.openxmlformats.org/officeDocument/2006/relationships/notesMaster" Target="notesMasters/notesMaster1.xml"/><Relationship Id="rId25" Type="http://schemas.openxmlformats.org/officeDocument/2006/relationships/commentAuthors" Target="commentAuthors.xml"/><Relationship Id="rId2" Type="http://schemas.openxmlformats.org/officeDocument/2006/relationships/slide" Target="slides/slide1.xml"/><Relationship Id="rId29" Type="http://schemas.openxmlformats.org/officeDocument/2006/relationships/tableStyles" Target="tableStyles.xml"/><Relationship Id="rId1" Type="http://schemas.openxmlformats.org/officeDocument/2006/relationships/slideMaster" Target="slideMasters/slideMaster1.xml"/><Relationship Id="rId24" Type="http://customschemas.google.com/relationships/presentationmetadata" Target="metadata"/><Relationship Id="rId28" Type="http://schemas.openxmlformats.org/officeDocument/2006/relationships/theme" Target="theme/theme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04e3307e51_0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g304e3307e51_0_1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4" name="Google Shape;174;g304e3307e51_0_1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g304e3307e51_0_134"/>
          <p:cNvSpPr txBox="1">
            <a:spLocks noGrp="1"/>
          </p:cNvSpPr>
          <p:nvPr>
            <p:ph type="title"/>
          </p:nvPr>
        </p:nvSpPr>
        <p:spPr>
          <a:xfrm>
            <a:off x="1960880" y="81281"/>
            <a:ext cx="8250000" cy="8229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 name="Google Shape;64;g304e3307e51_0_134"/>
          <p:cNvSpPr txBox="1">
            <a:spLocks noGrp="1"/>
          </p:cNvSpPr>
          <p:nvPr>
            <p:ph type="body" idx="1"/>
          </p:nvPr>
        </p:nvSpPr>
        <p:spPr>
          <a:xfrm>
            <a:off x="838200" y="1219200"/>
            <a:ext cx="10515600" cy="49581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chemeClr val="dk1"/>
              </a:buClr>
              <a:buSzPts val="1900"/>
              <a:buChar char="•"/>
              <a:defRPr/>
            </a:lvl1pPr>
            <a:lvl2pPr marL="914400" lvl="1" indent="-349250" algn="l">
              <a:lnSpc>
                <a:spcPct val="90000"/>
              </a:lnSpc>
              <a:spcBef>
                <a:spcPts val="500"/>
              </a:spcBef>
              <a:spcAft>
                <a:spcPts val="0"/>
              </a:spcAft>
              <a:buClr>
                <a:schemeClr val="dk1"/>
              </a:buClr>
              <a:buSzPts val="1900"/>
              <a:buChar char="•"/>
              <a:defRPr/>
            </a:lvl2pPr>
            <a:lvl3pPr marL="1371600" lvl="2" indent="-349250" algn="l">
              <a:lnSpc>
                <a:spcPct val="90000"/>
              </a:lnSpc>
              <a:spcBef>
                <a:spcPts val="500"/>
              </a:spcBef>
              <a:spcAft>
                <a:spcPts val="0"/>
              </a:spcAft>
              <a:buClr>
                <a:schemeClr val="dk1"/>
              </a:buClr>
              <a:buSzPts val="1900"/>
              <a:buChar char="•"/>
              <a:defRPr/>
            </a:lvl3pPr>
            <a:lvl4pPr marL="1828800" lvl="3" indent="-349250" algn="l">
              <a:lnSpc>
                <a:spcPct val="90000"/>
              </a:lnSpc>
              <a:spcBef>
                <a:spcPts val="500"/>
              </a:spcBef>
              <a:spcAft>
                <a:spcPts val="0"/>
              </a:spcAft>
              <a:buClr>
                <a:schemeClr val="dk1"/>
              </a:buClr>
              <a:buSzPts val="1900"/>
              <a:buChar char="•"/>
              <a:defRPr/>
            </a:lvl4pPr>
            <a:lvl5pPr marL="2286000" lvl="4" indent="-349250" algn="l">
              <a:lnSpc>
                <a:spcPct val="90000"/>
              </a:lnSpc>
              <a:spcBef>
                <a:spcPts val="500"/>
              </a:spcBef>
              <a:spcAft>
                <a:spcPts val="0"/>
              </a:spcAft>
              <a:buClr>
                <a:schemeClr val="dk1"/>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65" name="Google Shape;65;g304e3307e51_0_13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sp>
        <p:nvSpPr>
          <p:cNvPr id="67" name="Google Shape;67;g304e3307e51_0_138"/>
          <p:cNvSpPr txBox="1">
            <a:spLocks noGrp="1"/>
          </p:cNvSpPr>
          <p:nvPr>
            <p:ph type="title"/>
          </p:nvPr>
        </p:nvSpPr>
        <p:spPr>
          <a:xfrm>
            <a:off x="415600" y="2867800"/>
            <a:ext cx="11360700" cy="11223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68" name="Google Shape;68;g304e3307e51_0_13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9"/>
        <p:cNvGrpSpPr/>
        <p:nvPr/>
      </p:nvGrpSpPr>
      <p:grpSpPr>
        <a:xfrm>
          <a:off x="0" y="0"/>
          <a:ext cx="0" cy="0"/>
          <a:chOff x="0" y="0"/>
          <a:chExt cx="0" cy="0"/>
        </a:xfrm>
      </p:grpSpPr>
      <p:sp>
        <p:nvSpPr>
          <p:cNvPr id="70" name="Google Shape;70;g304e3307e51_0_141"/>
          <p:cNvSpPr txBox="1">
            <a:spLocks noGrp="1"/>
          </p:cNvSpPr>
          <p:nvPr>
            <p:ph type="ctrTitle"/>
          </p:nvPr>
        </p:nvSpPr>
        <p:spPr>
          <a:xfrm>
            <a:off x="415611" y="992767"/>
            <a:ext cx="11360700" cy="27369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71" name="Google Shape;71;g304e3307e51_0_141"/>
          <p:cNvSpPr txBox="1">
            <a:spLocks noGrp="1"/>
          </p:cNvSpPr>
          <p:nvPr>
            <p:ph type="subTitle" idx="1"/>
          </p:nvPr>
        </p:nvSpPr>
        <p:spPr>
          <a:xfrm>
            <a:off x="415600" y="3778833"/>
            <a:ext cx="11360700" cy="10569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72" name="Google Shape;72;g304e3307e51_0_14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3"/>
        <p:cNvGrpSpPr/>
        <p:nvPr/>
      </p:nvGrpSpPr>
      <p:grpSpPr>
        <a:xfrm>
          <a:off x="0" y="0"/>
          <a:ext cx="0" cy="0"/>
          <a:chOff x="0" y="0"/>
          <a:chExt cx="0" cy="0"/>
        </a:xfrm>
      </p:grpSpPr>
      <p:sp>
        <p:nvSpPr>
          <p:cNvPr id="74" name="Google Shape;74;g304e3307e51_0_145"/>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75" name="Google Shape;75;g304e3307e51_0_145"/>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76" name="Google Shape;76;g304e3307e51_0_145"/>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7"/>
        <p:cNvGrpSpPr/>
        <p:nvPr/>
      </p:nvGrpSpPr>
      <p:grpSpPr>
        <a:xfrm>
          <a:off x="0" y="0"/>
          <a:ext cx="0" cy="0"/>
          <a:chOff x="0" y="0"/>
          <a:chExt cx="0" cy="0"/>
        </a:xfrm>
      </p:grpSpPr>
      <p:sp>
        <p:nvSpPr>
          <p:cNvPr id="78" name="Google Shape;78;g304e3307e51_0_149"/>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79" name="Google Shape;79;g304e3307e51_0_149"/>
          <p:cNvSpPr txBox="1">
            <a:spLocks noGrp="1"/>
          </p:cNvSpPr>
          <p:nvPr>
            <p:ph type="body" idx="1"/>
          </p:nvPr>
        </p:nvSpPr>
        <p:spPr>
          <a:xfrm>
            <a:off x="4156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80" name="Google Shape;80;g304e3307e51_0_149"/>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81" name="Google Shape;81;g304e3307e51_0_14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
        <p:cNvGrpSpPr/>
        <p:nvPr/>
      </p:nvGrpSpPr>
      <p:grpSpPr>
        <a:xfrm>
          <a:off x="0" y="0"/>
          <a:ext cx="0" cy="0"/>
          <a:chOff x="0" y="0"/>
          <a:chExt cx="0" cy="0"/>
        </a:xfrm>
      </p:grpSpPr>
      <p:sp>
        <p:nvSpPr>
          <p:cNvPr id="83" name="Google Shape;83;g304e3307e51_0_154"/>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84" name="Google Shape;84;g304e3307e51_0_15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5"/>
        <p:cNvGrpSpPr/>
        <p:nvPr/>
      </p:nvGrpSpPr>
      <p:grpSpPr>
        <a:xfrm>
          <a:off x="0" y="0"/>
          <a:ext cx="0" cy="0"/>
          <a:chOff x="0" y="0"/>
          <a:chExt cx="0" cy="0"/>
        </a:xfrm>
      </p:grpSpPr>
      <p:sp>
        <p:nvSpPr>
          <p:cNvPr id="86" name="Google Shape;86;g304e3307e51_0_157"/>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87" name="Google Shape;87;g304e3307e51_0_157"/>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88" name="Google Shape;88;g304e3307e51_0_15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9"/>
        <p:cNvGrpSpPr/>
        <p:nvPr/>
      </p:nvGrpSpPr>
      <p:grpSpPr>
        <a:xfrm>
          <a:off x="0" y="0"/>
          <a:ext cx="0" cy="0"/>
          <a:chOff x="0" y="0"/>
          <a:chExt cx="0" cy="0"/>
        </a:xfrm>
      </p:grpSpPr>
      <p:sp>
        <p:nvSpPr>
          <p:cNvPr id="90" name="Google Shape;90;g304e3307e51_0_161"/>
          <p:cNvSpPr txBox="1">
            <a:spLocks noGrp="1"/>
          </p:cNvSpPr>
          <p:nvPr>
            <p:ph type="title"/>
          </p:nvPr>
        </p:nvSpPr>
        <p:spPr>
          <a:xfrm>
            <a:off x="653667" y="600200"/>
            <a:ext cx="84903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91" name="Google Shape;91;g304e3307e51_0_16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2"/>
        <p:cNvGrpSpPr/>
        <p:nvPr/>
      </p:nvGrpSpPr>
      <p:grpSpPr>
        <a:xfrm>
          <a:off x="0" y="0"/>
          <a:ext cx="0" cy="0"/>
          <a:chOff x="0" y="0"/>
          <a:chExt cx="0" cy="0"/>
        </a:xfrm>
      </p:grpSpPr>
      <p:sp>
        <p:nvSpPr>
          <p:cNvPr id="93" name="Google Shape;93;g304e3307e51_0_164"/>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500"/>
              <a:buFont typeface="Arial"/>
              <a:buNone/>
            </a:pPr>
            <a:endParaRPr sz="1500" b="0" i="0" u="none" strike="noStrike" cap="none">
              <a:solidFill>
                <a:srgbClr val="000000"/>
              </a:solidFill>
              <a:latin typeface="Arial"/>
              <a:ea typeface="Arial"/>
              <a:cs typeface="Arial"/>
              <a:sym typeface="Arial"/>
            </a:endParaRPr>
          </a:p>
        </p:txBody>
      </p:sp>
      <p:sp>
        <p:nvSpPr>
          <p:cNvPr id="94" name="Google Shape;94;g304e3307e51_0_164"/>
          <p:cNvSpPr txBox="1">
            <a:spLocks noGrp="1"/>
          </p:cNvSpPr>
          <p:nvPr>
            <p:ph type="title"/>
          </p:nvPr>
        </p:nvSpPr>
        <p:spPr>
          <a:xfrm>
            <a:off x="354000" y="1644233"/>
            <a:ext cx="5393700" cy="19764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95" name="Google Shape;95;g304e3307e51_0_164"/>
          <p:cNvSpPr txBox="1">
            <a:spLocks noGrp="1"/>
          </p:cNvSpPr>
          <p:nvPr>
            <p:ph type="subTitle" idx="1"/>
          </p:nvPr>
        </p:nvSpPr>
        <p:spPr>
          <a:xfrm>
            <a:off x="354000" y="3737433"/>
            <a:ext cx="5393700" cy="16467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96" name="Google Shape;96;g304e3307e51_0_164"/>
          <p:cNvSpPr txBox="1">
            <a:spLocks noGrp="1"/>
          </p:cNvSpPr>
          <p:nvPr>
            <p:ph type="body" idx="2"/>
          </p:nvPr>
        </p:nvSpPr>
        <p:spPr>
          <a:xfrm>
            <a:off x="6586000" y="965433"/>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97" name="Google Shape;97;g304e3307e51_0_16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8"/>
        <p:cNvGrpSpPr/>
        <p:nvPr/>
      </p:nvGrpSpPr>
      <p:grpSpPr>
        <a:xfrm>
          <a:off x="0" y="0"/>
          <a:ext cx="0" cy="0"/>
          <a:chOff x="0" y="0"/>
          <a:chExt cx="0" cy="0"/>
        </a:xfrm>
      </p:grpSpPr>
      <p:sp>
        <p:nvSpPr>
          <p:cNvPr id="99" name="Google Shape;99;g304e3307e51_0_170"/>
          <p:cNvSpPr txBox="1">
            <a:spLocks noGrp="1"/>
          </p:cNvSpPr>
          <p:nvPr>
            <p:ph type="body" idx="1"/>
          </p:nvPr>
        </p:nvSpPr>
        <p:spPr>
          <a:xfrm>
            <a:off x="415600" y="5640767"/>
            <a:ext cx="7998300" cy="8067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400"/>
              <a:buNone/>
              <a:defRPr/>
            </a:lvl1pPr>
          </a:lstStyle>
          <a:p>
            <a:endParaRPr/>
          </a:p>
        </p:txBody>
      </p:sp>
      <p:sp>
        <p:nvSpPr>
          <p:cNvPr id="100" name="Google Shape;100;g304e3307e51_0_17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1"/>
        <p:cNvGrpSpPr/>
        <p:nvPr/>
      </p:nvGrpSpPr>
      <p:grpSpPr>
        <a:xfrm>
          <a:off x="0" y="0"/>
          <a:ext cx="0" cy="0"/>
          <a:chOff x="0" y="0"/>
          <a:chExt cx="0" cy="0"/>
        </a:xfrm>
      </p:grpSpPr>
      <p:sp>
        <p:nvSpPr>
          <p:cNvPr id="102" name="Google Shape;102;g304e3307e51_0_173"/>
          <p:cNvSpPr txBox="1">
            <a:spLocks noGrp="1"/>
          </p:cNvSpPr>
          <p:nvPr>
            <p:ph type="title" hasCustomPrompt="1"/>
          </p:nvPr>
        </p:nvSpPr>
        <p:spPr>
          <a:xfrm>
            <a:off x="415600" y="1474833"/>
            <a:ext cx="11360700" cy="26181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103" name="Google Shape;103;g304e3307e51_0_173"/>
          <p:cNvSpPr txBox="1">
            <a:spLocks noGrp="1"/>
          </p:cNvSpPr>
          <p:nvPr>
            <p:ph type="body" idx="1"/>
          </p:nvPr>
        </p:nvSpPr>
        <p:spPr>
          <a:xfrm>
            <a:off x="415600" y="4202967"/>
            <a:ext cx="11360700" cy="17343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104" name="Google Shape;104;g304e3307e51_0_17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5"/>
        <p:cNvGrpSpPr/>
        <p:nvPr/>
      </p:nvGrpSpPr>
      <p:grpSpPr>
        <a:xfrm>
          <a:off x="0" y="0"/>
          <a:ext cx="0" cy="0"/>
          <a:chOff x="0" y="0"/>
          <a:chExt cx="0" cy="0"/>
        </a:xfrm>
      </p:grpSpPr>
      <p:sp>
        <p:nvSpPr>
          <p:cNvPr id="106" name="Google Shape;106;g304e3307e51_0_17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8"/>
        <p:cNvGrpSpPr/>
        <p:nvPr/>
      </p:nvGrpSpPr>
      <p:grpSpPr>
        <a:xfrm>
          <a:off x="0" y="0"/>
          <a:ext cx="0" cy="0"/>
          <a:chOff x="0" y="0"/>
          <a:chExt cx="0" cy="0"/>
        </a:xfrm>
      </p:grpSpPr>
      <p:sp>
        <p:nvSpPr>
          <p:cNvPr id="59" name="Google Shape;59;g304e3307e51_0_13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2pPr>
            <a:lvl3pPr marR="0" lvl="2"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3pPr>
            <a:lvl4pPr marR="0" lvl="3"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4pPr>
            <a:lvl5pPr marR="0" lvl="4"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5pPr>
            <a:lvl6pPr marR="0" lvl="5"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6pPr>
            <a:lvl7pPr marR="0" lvl="6"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7pPr>
            <a:lvl8pPr marR="0" lvl="7"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8pPr>
            <a:lvl9pPr marR="0" lvl="8" algn="l">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9pPr>
          </a:lstStyle>
          <a:p>
            <a:endParaRPr/>
          </a:p>
        </p:txBody>
      </p:sp>
      <p:sp>
        <p:nvSpPr>
          <p:cNvPr id="60" name="Google Shape;60;g304e3307e51_0_13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a:lnSpc>
                <a:spcPct val="115000"/>
              </a:lnSpc>
              <a:spcBef>
                <a:spcPts val="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1pPr>
            <a:lvl2pPr marL="914400" marR="0" lvl="1"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2pPr>
            <a:lvl3pPr marL="1371600" marR="0" lvl="2"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3pPr>
            <a:lvl4pPr marL="1828800" marR="0" lvl="3"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4pPr>
            <a:lvl5pPr marL="2286000" marR="0" lvl="4"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5pPr>
            <a:lvl6pPr marL="2743200" marR="0" lvl="5"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6pPr>
            <a:lvl7pPr marL="3200400" marR="0" lvl="6"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7pPr>
            <a:lvl8pPr marL="3657600" marR="0" lvl="7"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8pPr>
            <a:lvl9pPr marL="4114800" marR="0" lvl="8" indent="-349250" algn="l">
              <a:lnSpc>
                <a:spcPct val="115000"/>
              </a:lnSpc>
              <a:spcBef>
                <a:spcPts val="0"/>
              </a:spcBef>
              <a:spcAft>
                <a:spcPts val="0"/>
              </a:spcAft>
              <a:buClr>
                <a:schemeClr val="dk2"/>
              </a:buClr>
              <a:buSzPts val="1900"/>
              <a:buFont typeface="Arial"/>
              <a:buChar char="■"/>
              <a:defRPr sz="1900" b="0" i="0" u="none" strike="noStrike" cap="none">
                <a:solidFill>
                  <a:schemeClr val="dk2"/>
                </a:solidFill>
                <a:latin typeface="Arial"/>
                <a:ea typeface="Arial"/>
                <a:cs typeface="Arial"/>
                <a:sym typeface="Arial"/>
              </a:defRPr>
            </a:lvl9pPr>
          </a:lstStyle>
          <a:p>
            <a:endParaRPr/>
          </a:p>
        </p:txBody>
      </p:sp>
      <p:sp>
        <p:nvSpPr>
          <p:cNvPr id="61" name="Google Shape;61;g304e3307e51_0_13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8" name="Google Shape;178;g304e3307e51_0_104" descr="A blue and black background&#10;&#10;Description automatically generated"/>
          <p:cNvPicPr preferRelativeResize="0"/>
          <p:nvPr/>
        </p:nvPicPr>
        <p:blipFill rotWithShape="1">
          <a:blip r:embed="rId3">
            <a:alphaModFix/>
          </a:blip>
          <a:srcRect l="3080" t="24516" r="357"/>
          <a:stretch/>
        </p:blipFill>
        <p:spPr>
          <a:xfrm>
            <a:off x="0" y="1460"/>
            <a:ext cx="12191997" cy="1209976"/>
          </a:xfrm>
          <a:prstGeom prst="rect">
            <a:avLst/>
          </a:prstGeom>
          <a:noFill/>
          <a:ln>
            <a:noFill/>
          </a:ln>
          <a:effectLst>
            <a:outerShdw blurRad="50800" dist="38100" dir="2700000" algn="tl" rotWithShape="0">
              <a:srgbClr val="000000">
                <a:alpha val="40000"/>
              </a:srgbClr>
            </a:outerShdw>
          </a:effectLst>
        </p:spPr>
      </p:pic>
      <p:sp>
        <p:nvSpPr>
          <p:cNvPr id="180" name="Google Shape;180;g304e3307e51_0_104"/>
          <p:cNvSpPr txBox="1">
            <a:spLocks noGrp="1"/>
          </p:cNvSpPr>
          <p:nvPr>
            <p:ph type="title"/>
          </p:nvPr>
        </p:nvSpPr>
        <p:spPr>
          <a:xfrm>
            <a:off x="48679" y="108477"/>
            <a:ext cx="8034900" cy="462000"/>
          </a:xfrm>
          <a:prstGeom prst="rect">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4400"/>
              <a:buNone/>
            </a:pPr>
            <a:r>
              <a:rPr lang="en-US" sz="2700" b="1" dirty="0">
                <a:solidFill>
                  <a:schemeClr val="lt1"/>
                </a:solidFill>
                <a:latin typeface="Calibri"/>
                <a:ea typeface="Calibri"/>
                <a:cs typeface="Calibri"/>
                <a:sym typeface="Calibri"/>
              </a:rPr>
              <a:t>Narrowing the gap for city building height predictions</a:t>
            </a:r>
            <a:endParaRPr sz="2700" b="1" dirty="0">
              <a:solidFill>
                <a:schemeClr val="lt1"/>
              </a:solidFill>
              <a:latin typeface="Calibri"/>
              <a:ea typeface="Calibri"/>
              <a:cs typeface="Calibri"/>
              <a:sym typeface="Calibri"/>
            </a:endParaRPr>
          </a:p>
        </p:txBody>
      </p:sp>
      <p:pic>
        <p:nvPicPr>
          <p:cNvPr id="198" name="Google Shape;198;g304e3307e51_0_104"/>
          <p:cNvPicPr preferRelativeResize="0"/>
          <p:nvPr/>
        </p:nvPicPr>
        <p:blipFill>
          <a:blip r:embed="rId4">
            <a:alphaModFix/>
          </a:blip>
          <a:stretch>
            <a:fillRect/>
          </a:stretch>
        </p:blipFill>
        <p:spPr>
          <a:xfrm>
            <a:off x="-24100" y="6133500"/>
            <a:ext cx="880401" cy="724500"/>
          </a:xfrm>
          <a:prstGeom prst="rect">
            <a:avLst/>
          </a:prstGeom>
          <a:noFill/>
          <a:ln>
            <a:noFill/>
          </a:ln>
        </p:spPr>
      </p:pic>
      <p:pic>
        <p:nvPicPr>
          <p:cNvPr id="3" name="Picture 2" descr="Chart, scatter chart&#10;&#10;AI-generated content may be incorrect.">
            <a:extLst>
              <a:ext uri="{FF2B5EF4-FFF2-40B4-BE49-F238E27FC236}">
                <a16:creationId xmlns:a16="http://schemas.microsoft.com/office/drawing/2014/main" id="{322CE2C1-1B42-CE95-17CF-C59FB7437149}"/>
              </a:ext>
            </a:extLst>
          </p:cNvPr>
          <p:cNvPicPr>
            <a:picLocks noChangeAspect="1"/>
          </p:cNvPicPr>
          <p:nvPr/>
        </p:nvPicPr>
        <p:blipFill>
          <a:blip r:embed="rId5"/>
          <a:stretch>
            <a:fillRect/>
          </a:stretch>
        </p:blipFill>
        <p:spPr>
          <a:xfrm>
            <a:off x="6096000" y="1749565"/>
            <a:ext cx="5921061" cy="2223346"/>
          </a:xfrm>
          <a:prstGeom prst="rect">
            <a:avLst/>
          </a:prstGeom>
        </p:spPr>
      </p:pic>
      <p:pic>
        <p:nvPicPr>
          <p:cNvPr id="5" name="Picture 4" descr="Table&#10;&#10;AI-generated content may be incorrect.">
            <a:extLst>
              <a:ext uri="{FF2B5EF4-FFF2-40B4-BE49-F238E27FC236}">
                <a16:creationId xmlns:a16="http://schemas.microsoft.com/office/drawing/2014/main" id="{E33B998D-0DD3-8DC5-CCD4-BACC54C740E3}"/>
              </a:ext>
            </a:extLst>
          </p:cNvPr>
          <p:cNvPicPr>
            <a:picLocks noChangeAspect="1"/>
          </p:cNvPicPr>
          <p:nvPr/>
        </p:nvPicPr>
        <p:blipFill>
          <a:blip r:embed="rId6"/>
          <a:stretch>
            <a:fillRect/>
          </a:stretch>
        </p:blipFill>
        <p:spPr>
          <a:xfrm>
            <a:off x="6216868" y="4511040"/>
            <a:ext cx="5679323" cy="1579859"/>
          </a:xfrm>
          <a:prstGeom prst="rect">
            <a:avLst/>
          </a:prstGeom>
        </p:spPr>
      </p:pic>
      <p:sp>
        <p:nvSpPr>
          <p:cNvPr id="6" name="TextBox 5">
            <a:extLst>
              <a:ext uri="{FF2B5EF4-FFF2-40B4-BE49-F238E27FC236}">
                <a16:creationId xmlns:a16="http://schemas.microsoft.com/office/drawing/2014/main" id="{7FC41C5B-7C93-96CE-034D-4A04F4C98254}"/>
              </a:ext>
            </a:extLst>
          </p:cNvPr>
          <p:cNvSpPr txBox="1"/>
          <p:nvPr/>
        </p:nvSpPr>
        <p:spPr>
          <a:xfrm>
            <a:off x="6492064" y="3972911"/>
            <a:ext cx="5181227" cy="276999"/>
          </a:xfrm>
          <a:prstGeom prst="rect">
            <a:avLst/>
          </a:prstGeom>
          <a:noFill/>
        </p:spPr>
        <p:txBody>
          <a:bodyPr wrap="none" rtlCol="0">
            <a:spAutoFit/>
          </a:bodyPr>
          <a:lstStyle/>
          <a:p>
            <a:r>
              <a:rPr lang="en-US" sz="1200" dirty="0"/>
              <a:t>Figure: ICESat-2 (observed) and predicted building heights for 3 locations</a:t>
            </a:r>
          </a:p>
        </p:txBody>
      </p:sp>
      <p:sp>
        <p:nvSpPr>
          <p:cNvPr id="7" name="TextBox 6">
            <a:extLst>
              <a:ext uri="{FF2B5EF4-FFF2-40B4-BE49-F238E27FC236}">
                <a16:creationId xmlns:a16="http://schemas.microsoft.com/office/drawing/2014/main" id="{68410539-F1B5-15B6-79CF-DCF0BBD16973}"/>
              </a:ext>
            </a:extLst>
          </p:cNvPr>
          <p:cNvSpPr txBox="1"/>
          <p:nvPr/>
        </p:nvSpPr>
        <p:spPr>
          <a:xfrm>
            <a:off x="6322229" y="6213529"/>
            <a:ext cx="5573962" cy="276999"/>
          </a:xfrm>
          <a:prstGeom prst="rect">
            <a:avLst/>
          </a:prstGeom>
          <a:noFill/>
        </p:spPr>
        <p:txBody>
          <a:bodyPr wrap="none" rtlCol="0">
            <a:spAutoFit/>
          </a:bodyPr>
          <a:lstStyle/>
          <a:p>
            <a:r>
              <a:rPr lang="en-US" sz="1200" dirty="0"/>
              <a:t>Figure: Comparison of observed (from ICESat-2) and predicted building heights</a:t>
            </a:r>
          </a:p>
        </p:txBody>
      </p:sp>
      <p:sp>
        <p:nvSpPr>
          <p:cNvPr id="8" name="TextBox 7">
            <a:extLst>
              <a:ext uri="{FF2B5EF4-FFF2-40B4-BE49-F238E27FC236}">
                <a16:creationId xmlns:a16="http://schemas.microsoft.com/office/drawing/2014/main" id="{BE867B74-C6D1-793A-679F-3E4F9CE31D57}"/>
              </a:ext>
            </a:extLst>
          </p:cNvPr>
          <p:cNvSpPr txBox="1"/>
          <p:nvPr/>
        </p:nvSpPr>
        <p:spPr>
          <a:xfrm>
            <a:off x="295809" y="1318453"/>
            <a:ext cx="5404128" cy="4293483"/>
          </a:xfrm>
          <a:prstGeom prst="rect">
            <a:avLst/>
          </a:prstGeom>
          <a:noFill/>
        </p:spPr>
        <p:txBody>
          <a:bodyPr wrap="square" rtlCol="0">
            <a:spAutoFit/>
          </a:bodyPr>
          <a:lstStyle/>
          <a:p>
            <a:pPr marL="285750" indent="-285750">
              <a:buFont typeface="Arial" panose="020B0604020202020204" pitchFamily="34" charset="0"/>
              <a:buChar char="•"/>
            </a:pPr>
            <a:r>
              <a:rPr lang="en-US" sz="1600" dirty="0"/>
              <a:t>The global trend of </a:t>
            </a:r>
            <a:r>
              <a:rPr lang="en-US" sz="1600" dirty="0" err="1"/>
              <a:t>urbanisation</a:t>
            </a:r>
            <a:r>
              <a:rPr lang="en-US" sz="1600" dirty="0"/>
              <a:t> creates cities that are expanding horizontally and vertically, with building stocks that are redeveloping through time.</a:t>
            </a:r>
          </a:p>
          <a:p>
            <a:pPr marL="285750" indent="-285750">
              <a:buFont typeface="Arial" panose="020B0604020202020204" pitchFamily="34" charset="0"/>
              <a:buChar char="•"/>
            </a:pPr>
            <a:endParaRPr lang="en-US" sz="1100" dirty="0"/>
          </a:p>
          <a:p>
            <a:pPr marL="285750" indent="-285750">
              <a:buFont typeface="Arial" panose="020B0604020202020204" pitchFamily="34" charset="0"/>
              <a:buChar char="•"/>
            </a:pPr>
            <a:r>
              <a:rPr lang="en-US" sz="1600" dirty="0"/>
              <a:t>Understanding the 3D evolution of urban environments at high resolution through space and time is crucial for targeting sustainable development and enhancing resilience to hazards but usually requires expensive commercial satellite or aerial imagery. </a:t>
            </a:r>
          </a:p>
          <a:p>
            <a:pPr marL="285750" indent="-285750">
              <a:buFont typeface="Arial" panose="020B0604020202020204" pitchFamily="34" charset="0"/>
              <a:buChar char="•"/>
            </a:pPr>
            <a:endParaRPr lang="en-US" sz="1100" dirty="0"/>
          </a:p>
          <a:p>
            <a:pPr marL="285750" indent="-285750">
              <a:buFont typeface="Arial" panose="020B0604020202020204" pitchFamily="34" charset="0"/>
              <a:buChar char="•"/>
            </a:pPr>
            <a:r>
              <a:rPr lang="en-US" sz="1600" dirty="0"/>
              <a:t>ICESat-2 reference heights were derived for 25 buildings and used check the accuracy of the predicted building heights by </a:t>
            </a:r>
            <a:r>
              <a:rPr lang="en-US" sz="1600" dirty="0" err="1"/>
              <a:t>Pleiadas</a:t>
            </a:r>
            <a:r>
              <a:rPr lang="en-US" sz="1600" dirty="0"/>
              <a:t> digital elevation models (DEMs).</a:t>
            </a:r>
          </a:p>
          <a:p>
            <a:pPr marL="285750" indent="-285750">
              <a:buFont typeface="Arial" panose="020B0604020202020204" pitchFamily="34" charset="0"/>
              <a:buChar char="•"/>
            </a:pPr>
            <a:endParaRPr lang="en-US" sz="1100" dirty="0"/>
          </a:p>
          <a:p>
            <a:pPr marL="285750" indent="-285750">
              <a:buFont typeface="Arial" panose="020B0604020202020204" pitchFamily="34" charset="0"/>
              <a:buChar char="•"/>
            </a:pPr>
            <a:r>
              <a:rPr lang="en-US" sz="1600" dirty="0"/>
              <a:t>The Pleiades DEMs compared well with the ICESat-2 altimetry data, which were instrumental in the validation process.</a:t>
            </a:r>
          </a:p>
        </p:txBody>
      </p:sp>
      <p:sp>
        <p:nvSpPr>
          <p:cNvPr id="9" name="TextBox 8">
            <a:extLst>
              <a:ext uri="{FF2B5EF4-FFF2-40B4-BE49-F238E27FC236}">
                <a16:creationId xmlns:a16="http://schemas.microsoft.com/office/drawing/2014/main" id="{0E6F39D8-178A-5C72-33F5-1383C1ED9657}"/>
              </a:ext>
            </a:extLst>
          </p:cNvPr>
          <p:cNvSpPr txBox="1"/>
          <p:nvPr/>
        </p:nvSpPr>
        <p:spPr>
          <a:xfrm>
            <a:off x="1019503" y="6090899"/>
            <a:ext cx="4323081" cy="553998"/>
          </a:xfrm>
          <a:prstGeom prst="rect">
            <a:avLst/>
          </a:prstGeom>
          <a:noFill/>
        </p:spPr>
        <p:txBody>
          <a:bodyPr wrap="square" rtlCol="0">
            <a:spAutoFit/>
          </a:bodyPr>
          <a:lstStyle/>
          <a:p>
            <a:r>
              <a:rPr lang="en-US" sz="1000" dirty="0">
                <a:solidFill>
                  <a:schemeClr val="accent1">
                    <a:lumMod val="75000"/>
                  </a:schemeClr>
                </a:solidFill>
              </a:rPr>
              <a:t>Watson, C.S., Elliott, J.R. Narrowing the gap for city building height predictions. </a:t>
            </a:r>
            <a:r>
              <a:rPr lang="en-US" sz="1000" i="1" dirty="0">
                <a:solidFill>
                  <a:schemeClr val="accent1">
                    <a:lumMod val="75000"/>
                  </a:schemeClr>
                </a:solidFill>
              </a:rPr>
              <a:t>Sci Rep</a:t>
            </a:r>
            <a:r>
              <a:rPr lang="en-US" sz="1000" b="1" dirty="0">
                <a:solidFill>
                  <a:schemeClr val="accent1">
                    <a:lumMod val="75000"/>
                  </a:schemeClr>
                </a:solidFill>
              </a:rPr>
              <a:t>15</a:t>
            </a:r>
            <a:r>
              <a:rPr lang="en-US" sz="1000" dirty="0">
                <a:solidFill>
                  <a:schemeClr val="accent1">
                    <a:lumMod val="75000"/>
                  </a:schemeClr>
                </a:solidFill>
              </a:rPr>
              <a:t>, 29913 (2025). https://</a:t>
            </a:r>
            <a:r>
              <a:rPr lang="en-US" sz="1000" dirty="0" err="1">
                <a:solidFill>
                  <a:schemeClr val="accent1">
                    <a:lumMod val="75000"/>
                  </a:schemeClr>
                </a:solidFill>
              </a:rPr>
              <a:t>doi.org</a:t>
            </a:r>
            <a:r>
              <a:rPr lang="en-US" sz="1000" dirty="0">
                <a:solidFill>
                  <a:schemeClr val="accent1">
                    <a:lumMod val="75000"/>
                  </a:schemeClr>
                </a:solidFill>
              </a:rPr>
              <a:t>/10.1038/s41598-025-15929-2</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1144</TotalTime>
  <Words>175</Words>
  <Application>Microsoft Macintosh PowerPoint</Application>
  <PresentationFormat>Widescreen</PresentationFormat>
  <Paragraphs>12</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Simple Light</vt:lpstr>
      <vt:lpstr>Narrowing the gap for city building height predictions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Gibbons, Aimée C (GSFC-615.0)[KBRwyle]</dc:creator>
  <cp:lastModifiedBy>Neeley, Aimee Renee. (GSFC-615.0)[SCIENCE SYSTEMS AND APPLICATIONS INC]</cp:lastModifiedBy>
  <cp:revision>9</cp:revision>
  <dcterms:created xsi:type="dcterms:W3CDTF">2023-06-12T16:47:18Z</dcterms:created>
  <dcterms:modified xsi:type="dcterms:W3CDTF">2025-10-17T14:30:01Z</dcterms:modified>
</cp:coreProperties>
</file>