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1" r:id="rId1"/>
  </p:sldMasterIdLst>
  <p:notesMasterIdLst>
    <p:notesMasterId r:id="rId3"/>
  </p:notesMasterIdLst>
  <p:sldIdLst>
    <p:sldId id="257" r:id="rId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36">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4" roundtripDataSignature="AMtx7mi3FSm8fbXlB0RCwAQ94NUrw5rMF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len Amanda Fricker"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4" d="100"/>
          <a:sy n="104" d="100"/>
        </p:scale>
        <p:origin x="232" y="568"/>
      </p:cViewPr>
      <p:guideLst>
        <p:guide orient="horz" pos="2136"/>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presProps" Target="presProps.xml"/><Relationship Id="rId3" Type="http://schemas.openxmlformats.org/officeDocument/2006/relationships/notesMaster" Target="notesMasters/notesMaster1.xml"/><Relationship Id="rId25" Type="http://schemas.openxmlformats.org/officeDocument/2006/relationships/commentAuthors" Target="commentAuthors.xml"/><Relationship Id="rId2" Type="http://schemas.openxmlformats.org/officeDocument/2006/relationships/slide" Target="slides/slide1.xml"/><Relationship Id="rId29" Type="http://schemas.openxmlformats.org/officeDocument/2006/relationships/tableStyles" Target="tableStyles.xml"/><Relationship Id="rId1" Type="http://schemas.openxmlformats.org/officeDocument/2006/relationships/slideMaster" Target="slideMasters/slideMaster1.xml"/><Relationship Id="rId24" Type="http://customschemas.google.com/relationships/presentationmetadata" Target="metadata"/><Relationship Id="rId28" Type="http://schemas.openxmlformats.org/officeDocument/2006/relationships/theme" Target="theme/theme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04e3307e51_0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g304e3307e51_0_1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4" name="Google Shape;174;g304e3307e51_0_10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g304e3307e51_0_134"/>
          <p:cNvSpPr txBox="1">
            <a:spLocks noGrp="1"/>
          </p:cNvSpPr>
          <p:nvPr>
            <p:ph type="title"/>
          </p:nvPr>
        </p:nvSpPr>
        <p:spPr>
          <a:xfrm>
            <a:off x="1960880" y="81281"/>
            <a:ext cx="8250000" cy="8229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 name="Google Shape;64;g304e3307e51_0_134"/>
          <p:cNvSpPr txBox="1">
            <a:spLocks noGrp="1"/>
          </p:cNvSpPr>
          <p:nvPr>
            <p:ph type="body" idx="1"/>
          </p:nvPr>
        </p:nvSpPr>
        <p:spPr>
          <a:xfrm>
            <a:off x="838200" y="1219200"/>
            <a:ext cx="10515600" cy="49581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65" name="Google Shape;65;g304e3307e51_0_13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6"/>
        <p:cNvGrpSpPr/>
        <p:nvPr/>
      </p:nvGrpSpPr>
      <p:grpSpPr>
        <a:xfrm>
          <a:off x="0" y="0"/>
          <a:ext cx="0" cy="0"/>
          <a:chOff x="0" y="0"/>
          <a:chExt cx="0" cy="0"/>
        </a:xfrm>
      </p:grpSpPr>
      <p:sp>
        <p:nvSpPr>
          <p:cNvPr id="67" name="Google Shape;67;g304e3307e51_0_138"/>
          <p:cNvSpPr txBox="1">
            <a:spLocks noGrp="1"/>
          </p:cNvSpPr>
          <p:nvPr>
            <p:ph type="title"/>
          </p:nvPr>
        </p:nvSpPr>
        <p:spPr>
          <a:xfrm>
            <a:off x="415600" y="2867800"/>
            <a:ext cx="11360700" cy="11223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68" name="Google Shape;68;g304e3307e51_0_13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9"/>
        <p:cNvGrpSpPr/>
        <p:nvPr/>
      </p:nvGrpSpPr>
      <p:grpSpPr>
        <a:xfrm>
          <a:off x="0" y="0"/>
          <a:ext cx="0" cy="0"/>
          <a:chOff x="0" y="0"/>
          <a:chExt cx="0" cy="0"/>
        </a:xfrm>
      </p:grpSpPr>
      <p:sp>
        <p:nvSpPr>
          <p:cNvPr id="70" name="Google Shape;70;g304e3307e51_0_141"/>
          <p:cNvSpPr txBox="1">
            <a:spLocks noGrp="1"/>
          </p:cNvSpPr>
          <p:nvPr>
            <p:ph type="ctrTitle"/>
          </p:nvPr>
        </p:nvSpPr>
        <p:spPr>
          <a:xfrm>
            <a:off x="415611" y="992767"/>
            <a:ext cx="11360700" cy="27369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71" name="Google Shape;71;g304e3307e51_0_141"/>
          <p:cNvSpPr txBox="1">
            <a:spLocks noGrp="1"/>
          </p:cNvSpPr>
          <p:nvPr>
            <p:ph type="subTitle" idx="1"/>
          </p:nvPr>
        </p:nvSpPr>
        <p:spPr>
          <a:xfrm>
            <a:off x="415600" y="3778833"/>
            <a:ext cx="11360700" cy="10569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72" name="Google Shape;72;g304e3307e51_0_14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3"/>
        <p:cNvGrpSpPr/>
        <p:nvPr/>
      </p:nvGrpSpPr>
      <p:grpSpPr>
        <a:xfrm>
          <a:off x="0" y="0"/>
          <a:ext cx="0" cy="0"/>
          <a:chOff x="0" y="0"/>
          <a:chExt cx="0" cy="0"/>
        </a:xfrm>
      </p:grpSpPr>
      <p:sp>
        <p:nvSpPr>
          <p:cNvPr id="74" name="Google Shape;74;g304e3307e51_0_145"/>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75" name="Google Shape;75;g304e3307e51_0_145"/>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76" name="Google Shape;76;g304e3307e51_0_14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7"/>
        <p:cNvGrpSpPr/>
        <p:nvPr/>
      </p:nvGrpSpPr>
      <p:grpSpPr>
        <a:xfrm>
          <a:off x="0" y="0"/>
          <a:ext cx="0" cy="0"/>
          <a:chOff x="0" y="0"/>
          <a:chExt cx="0" cy="0"/>
        </a:xfrm>
      </p:grpSpPr>
      <p:sp>
        <p:nvSpPr>
          <p:cNvPr id="78" name="Google Shape;78;g304e3307e51_0_149"/>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79" name="Google Shape;79;g304e3307e51_0_149"/>
          <p:cNvSpPr txBox="1">
            <a:spLocks noGrp="1"/>
          </p:cNvSpPr>
          <p:nvPr>
            <p:ph type="body" idx="1"/>
          </p:nvPr>
        </p:nvSpPr>
        <p:spPr>
          <a:xfrm>
            <a:off x="4156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80" name="Google Shape;80;g304e3307e51_0_149"/>
          <p:cNvSpPr txBox="1">
            <a:spLocks noGrp="1"/>
          </p:cNvSpPr>
          <p:nvPr>
            <p:ph type="body" idx="2"/>
          </p:nvPr>
        </p:nvSpPr>
        <p:spPr>
          <a:xfrm>
            <a:off x="64432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81" name="Google Shape;81;g304e3307e51_0_14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2"/>
        <p:cNvGrpSpPr/>
        <p:nvPr/>
      </p:nvGrpSpPr>
      <p:grpSpPr>
        <a:xfrm>
          <a:off x="0" y="0"/>
          <a:ext cx="0" cy="0"/>
          <a:chOff x="0" y="0"/>
          <a:chExt cx="0" cy="0"/>
        </a:xfrm>
      </p:grpSpPr>
      <p:sp>
        <p:nvSpPr>
          <p:cNvPr id="83" name="Google Shape;83;g304e3307e51_0_154"/>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84" name="Google Shape;84;g304e3307e51_0_15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5"/>
        <p:cNvGrpSpPr/>
        <p:nvPr/>
      </p:nvGrpSpPr>
      <p:grpSpPr>
        <a:xfrm>
          <a:off x="0" y="0"/>
          <a:ext cx="0" cy="0"/>
          <a:chOff x="0" y="0"/>
          <a:chExt cx="0" cy="0"/>
        </a:xfrm>
      </p:grpSpPr>
      <p:sp>
        <p:nvSpPr>
          <p:cNvPr id="86" name="Google Shape;86;g304e3307e51_0_157"/>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87" name="Google Shape;87;g304e3307e51_0_157"/>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88" name="Google Shape;88;g304e3307e51_0_15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9"/>
        <p:cNvGrpSpPr/>
        <p:nvPr/>
      </p:nvGrpSpPr>
      <p:grpSpPr>
        <a:xfrm>
          <a:off x="0" y="0"/>
          <a:ext cx="0" cy="0"/>
          <a:chOff x="0" y="0"/>
          <a:chExt cx="0" cy="0"/>
        </a:xfrm>
      </p:grpSpPr>
      <p:sp>
        <p:nvSpPr>
          <p:cNvPr id="90" name="Google Shape;90;g304e3307e51_0_161"/>
          <p:cNvSpPr txBox="1">
            <a:spLocks noGrp="1"/>
          </p:cNvSpPr>
          <p:nvPr>
            <p:ph type="title"/>
          </p:nvPr>
        </p:nvSpPr>
        <p:spPr>
          <a:xfrm>
            <a:off x="653667" y="600200"/>
            <a:ext cx="8490300" cy="5454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91" name="Google Shape;91;g304e3307e51_0_16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2"/>
        <p:cNvGrpSpPr/>
        <p:nvPr/>
      </p:nvGrpSpPr>
      <p:grpSpPr>
        <a:xfrm>
          <a:off x="0" y="0"/>
          <a:ext cx="0" cy="0"/>
          <a:chOff x="0" y="0"/>
          <a:chExt cx="0" cy="0"/>
        </a:xfrm>
      </p:grpSpPr>
      <p:sp>
        <p:nvSpPr>
          <p:cNvPr id="93" name="Google Shape;93;g304e3307e51_0_164"/>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4" name="Google Shape;94;g304e3307e51_0_164"/>
          <p:cNvSpPr txBox="1">
            <a:spLocks noGrp="1"/>
          </p:cNvSpPr>
          <p:nvPr>
            <p:ph type="title"/>
          </p:nvPr>
        </p:nvSpPr>
        <p:spPr>
          <a:xfrm>
            <a:off x="354000" y="1644233"/>
            <a:ext cx="5393700" cy="1976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95" name="Google Shape;95;g304e3307e51_0_164"/>
          <p:cNvSpPr txBox="1">
            <a:spLocks noGrp="1"/>
          </p:cNvSpPr>
          <p:nvPr>
            <p:ph type="subTitle" idx="1"/>
          </p:nvPr>
        </p:nvSpPr>
        <p:spPr>
          <a:xfrm>
            <a:off x="354000" y="3737433"/>
            <a:ext cx="5393700" cy="16467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96" name="Google Shape;96;g304e3307e51_0_164"/>
          <p:cNvSpPr txBox="1">
            <a:spLocks noGrp="1"/>
          </p:cNvSpPr>
          <p:nvPr>
            <p:ph type="body" idx="2"/>
          </p:nvPr>
        </p:nvSpPr>
        <p:spPr>
          <a:xfrm>
            <a:off x="6586000" y="965433"/>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97" name="Google Shape;97;g304e3307e51_0_16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8"/>
        <p:cNvGrpSpPr/>
        <p:nvPr/>
      </p:nvGrpSpPr>
      <p:grpSpPr>
        <a:xfrm>
          <a:off x="0" y="0"/>
          <a:ext cx="0" cy="0"/>
          <a:chOff x="0" y="0"/>
          <a:chExt cx="0" cy="0"/>
        </a:xfrm>
      </p:grpSpPr>
      <p:sp>
        <p:nvSpPr>
          <p:cNvPr id="99" name="Google Shape;99;g304e3307e51_0_170"/>
          <p:cNvSpPr txBox="1">
            <a:spLocks noGrp="1"/>
          </p:cNvSpPr>
          <p:nvPr>
            <p:ph type="body" idx="1"/>
          </p:nvPr>
        </p:nvSpPr>
        <p:spPr>
          <a:xfrm>
            <a:off x="415600" y="5640767"/>
            <a:ext cx="7998300" cy="8067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SzPts val="2400"/>
              <a:buNone/>
              <a:defRPr/>
            </a:lvl1pPr>
          </a:lstStyle>
          <a:p>
            <a:endParaRPr/>
          </a:p>
        </p:txBody>
      </p:sp>
      <p:sp>
        <p:nvSpPr>
          <p:cNvPr id="100" name="Google Shape;100;g304e3307e51_0_17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1"/>
        <p:cNvGrpSpPr/>
        <p:nvPr/>
      </p:nvGrpSpPr>
      <p:grpSpPr>
        <a:xfrm>
          <a:off x="0" y="0"/>
          <a:ext cx="0" cy="0"/>
          <a:chOff x="0" y="0"/>
          <a:chExt cx="0" cy="0"/>
        </a:xfrm>
      </p:grpSpPr>
      <p:sp>
        <p:nvSpPr>
          <p:cNvPr id="102" name="Google Shape;102;g304e3307e51_0_173"/>
          <p:cNvSpPr txBox="1">
            <a:spLocks noGrp="1"/>
          </p:cNvSpPr>
          <p:nvPr>
            <p:ph type="title" hasCustomPrompt="1"/>
          </p:nvPr>
        </p:nvSpPr>
        <p:spPr>
          <a:xfrm>
            <a:off x="415600" y="1474833"/>
            <a:ext cx="11360700" cy="26181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103" name="Google Shape;103;g304e3307e51_0_173"/>
          <p:cNvSpPr txBox="1">
            <a:spLocks noGrp="1"/>
          </p:cNvSpPr>
          <p:nvPr>
            <p:ph type="body" idx="1"/>
          </p:nvPr>
        </p:nvSpPr>
        <p:spPr>
          <a:xfrm>
            <a:off x="415600" y="4202967"/>
            <a:ext cx="11360700" cy="17343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104" name="Google Shape;104;g304e3307e51_0_17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5"/>
        <p:cNvGrpSpPr/>
        <p:nvPr/>
      </p:nvGrpSpPr>
      <p:grpSpPr>
        <a:xfrm>
          <a:off x="0" y="0"/>
          <a:ext cx="0" cy="0"/>
          <a:chOff x="0" y="0"/>
          <a:chExt cx="0" cy="0"/>
        </a:xfrm>
      </p:grpSpPr>
      <p:sp>
        <p:nvSpPr>
          <p:cNvPr id="106" name="Google Shape;106;g304e3307e51_0_17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8"/>
        <p:cNvGrpSpPr/>
        <p:nvPr/>
      </p:nvGrpSpPr>
      <p:grpSpPr>
        <a:xfrm>
          <a:off x="0" y="0"/>
          <a:ext cx="0" cy="0"/>
          <a:chOff x="0" y="0"/>
          <a:chExt cx="0" cy="0"/>
        </a:xfrm>
      </p:grpSpPr>
      <p:sp>
        <p:nvSpPr>
          <p:cNvPr id="59" name="Google Shape;59;g304e3307e51_0_13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endParaRPr/>
          </a:p>
        </p:txBody>
      </p:sp>
      <p:sp>
        <p:nvSpPr>
          <p:cNvPr id="60" name="Google Shape;60;g304e3307e51_0_13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L="914400" marR="0" lvl="1"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2pPr>
            <a:lvl3pPr marL="1371600" marR="0" lvl="2"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3pPr>
            <a:lvl4pPr marL="1828800" marR="0" lvl="3"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4pPr>
            <a:lvl5pPr marL="2286000" marR="0" lvl="4"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5pPr>
            <a:lvl6pPr marL="2743200" marR="0" lvl="5"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6pPr>
            <a:lvl7pPr marL="3200400" marR="0" lvl="6"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7pPr>
            <a:lvl8pPr marL="3657600" marR="0" lvl="7"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8pPr>
            <a:lvl9pPr marL="4114800" marR="0" lvl="8"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9pPr>
          </a:lstStyle>
          <a:p>
            <a:endParaRPr/>
          </a:p>
        </p:txBody>
      </p:sp>
      <p:sp>
        <p:nvSpPr>
          <p:cNvPr id="61" name="Google Shape;61;g304e3307e51_0_13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8" name="Google Shape;178;g304e3307e51_0_104" descr="A blue and black background&#10;&#10;Description automatically generated"/>
          <p:cNvPicPr preferRelativeResize="0"/>
          <p:nvPr/>
        </p:nvPicPr>
        <p:blipFill rotWithShape="1">
          <a:blip r:embed="rId3">
            <a:alphaModFix/>
          </a:blip>
          <a:srcRect l="3080" t="24516" r="357"/>
          <a:stretch/>
        </p:blipFill>
        <p:spPr>
          <a:xfrm>
            <a:off x="0" y="1460"/>
            <a:ext cx="12191997" cy="1209976"/>
          </a:xfrm>
          <a:prstGeom prst="rect">
            <a:avLst/>
          </a:prstGeom>
          <a:noFill/>
          <a:ln>
            <a:noFill/>
          </a:ln>
          <a:effectLst>
            <a:outerShdw blurRad="50800" dist="38100" dir="2700000" algn="tl" rotWithShape="0">
              <a:srgbClr val="000000">
                <a:alpha val="40000"/>
              </a:srgbClr>
            </a:outerShdw>
          </a:effectLst>
        </p:spPr>
      </p:pic>
      <p:sp>
        <p:nvSpPr>
          <p:cNvPr id="180" name="Google Shape;180;g304e3307e51_0_104"/>
          <p:cNvSpPr txBox="1">
            <a:spLocks noGrp="1"/>
          </p:cNvSpPr>
          <p:nvPr>
            <p:ph type="title"/>
          </p:nvPr>
        </p:nvSpPr>
        <p:spPr>
          <a:xfrm>
            <a:off x="48678" y="108477"/>
            <a:ext cx="11344535" cy="462000"/>
          </a:xfrm>
          <a:prstGeom prst="rect">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4400"/>
              <a:buNone/>
            </a:pPr>
            <a:r>
              <a:rPr lang="en-US" sz="2700" b="1" dirty="0">
                <a:solidFill>
                  <a:schemeClr val="lt1"/>
                </a:solidFill>
                <a:latin typeface="Calibri"/>
                <a:ea typeface="Calibri"/>
                <a:cs typeface="Calibri"/>
                <a:sym typeface="Calibri"/>
              </a:rPr>
              <a:t>Height change of glacial ice reveals melt water movement</a:t>
            </a:r>
            <a:endParaRPr sz="2700" b="1" dirty="0">
              <a:solidFill>
                <a:schemeClr val="lt1"/>
              </a:solidFill>
              <a:latin typeface="Calibri"/>
              <a:ea typeface="Calibri"/>
              <a:cs typeface="Calibri"/>
              <a:sym typeface="Calibri"/>
            </a:endParaRPr>
          </a:p>
        </p:txBody>
      </p:sp>
      <p:pic>
        <p:nvPicPr>
          <p:cNvPr id="198" name="Google Shape;198;g304e3307e51_0_104"/>
          <p:cNvPicPr preferRelativeResize="0"/>
          <p:nvPr/>
        </p:nvPicPr>
        <p:blipFill>
          <a:blip r:embed="rId4">
            <a:alphaModFix/>
          </a:blip>
          <a:stretch>
            <a:fillRect/>
          </a:stretch>
        </p:blipFill>
        <p:spPr>
          <a:xfrm>
            <a:off x="-24100" y="6133500"/>
            <a:ext cx="880401" cy="724500"/>
          </a:xfrm>
          <a:prstGeom prst="rect">
            <a:avLst/>
          </a:prstGeom>
          <a:noFill/>
          <a:ln>
            <a:noFill/>
          </a:ln>
        </p:spPr>
      </p:pic>
      <p:pic>
        <p:nvPicPr>
          <p:cNvPr id="3" name="Picture 2" descr="Chart&#10;&#10;AI-generated content may be incorrect.">
            <a:extLst>
              <a:ext uri="{FF2B5EF4-FFF2-40B4-BE49-F238E27FC236}">
                <a16:creationId xmlns:a16="http://schemas.microsoft.com/office/drawing/2014/main" id="{47F96076-B5A1-11F2-E5BD-68F1DE081685}"/>
              </a:ext>
            </a:extLst>
          </p:cNvPr>
          <p:cNvPicPr>
            <a:picLocks noChangeAspect="1"/>
          </p:cNvPicPr>
          <p:nvPr/>
        </p:nvPicPr>
        <p:blipFill>
          <a:blip r:embed="rId5"/>
          <a:stretch>
            <a:fillRect/>
          </a:stretch>
        </p:blipFill>
        <p:spPr>
          <a:xfrm>
            <a:off x="6266096" y="1211436"/>
            <a:ext cx="5803503" cy="4714485"/>
          </a:xfrm>
          <a:prstGeom prst="rect">
            <a:avLst/>
          </a:prstGeom>
        </p:spPr>
      </p:pic>
      <p:sp>
        <p:nvSpPr>
          <p:cNvPr id="4" name="TextBox 3">
            <a:extLst>
              <a:ext uri="{FF2B5EF4-FFF2-40B4-BE49-F238E27FC236}">
                <a16:creationId xmlns:a16="http://schemas.microsoft.com/office/drawing/2014/main" id="{09332B62-469A-6BDA-2349-BE371B70320A}"/>
              </a:ext>
            </a:extLst>
          </p:cNvPr>
          <p:cNvSpPr txBox="1"/>
          <p:nvPr/>
        </p:nvSpPr>
        <p:spPr>
          <a:xfrm>
            <a:off x="6119848" y="6041637"/>
            <a:ext cx="6095997" cy="707886"/>
          </a:xfrm>
          <a:prstGeom prst="rect">
            <a:avLst/>
          </a:prstGeom>
          <a:noFill/>
        </p:spPr>
        <p:txBody>
          <a:bodyPr wrap="square" rtlCol="0">
            <a:spAutoFit/>
          </a:bodyPr>
          <a:lstStyle/>
          <a:p>
            <a:r>
              <a:rPr lang="en-US" sz="1000" dirty="0"/>
              <a:t>(a) The yellow lines show the positions of the ICESat-2 ground tracks; magenta dots indicate the positions of ICESat-2 height estimates when there were at least 10 samples for that particular beam with heights less than 640 m. Each point in (b) represents the average of the 10 lowest height estimates from these ICESat-2; black dotted vertical line at each point represents plus and minus one standard deviation.</a:t>
            </a:r>
            <a:endParaRPr lang="en-US" dirty="0"/>
          </a:p>
        </p:txBody>
      </p:sp>
      <p:sp>
        <p:nvSpPr>
          <p:cNvPr id="5" name="TextBox 4">
            <a:extLst>
              <a:ext uri="{FF2B5EF4-FFF2-40B4-BE49-F238E27FC236}">
                <a16:creationId xmlns:a16="http://schemas.microsoft.com/office/drawing/2014/main" id="{45D81D36-AE58-F52A-3099-A1942E0C7F74}"/>
              </a:ext>
            </a:extLst>
          </p:cNvPr>
          <p:cNvSpPr txBox="1"/>
          <p:nvPr/>
        </p:nvSpPr>
        <p:spPr>
          <a:xfrm>
            <a:off x="231297" y="1105287"/>
            <a:ext cx="5803502" cy="4647426"/>
          </a:xfrm>
          <a:prstGeom prst="rect">
            <a:avLst/>
          </a:prstGeom>
          <a:noFill/>
        </p:spPr>
        <p:txBody>
          <a:bodyPr wrap="square" rtlCol="0">
            <a:spAutoFit/>
          </a:bodyPr>
          <a:lstStyle/>
          <a:p>
            <a:pPr marL="285750" indent="-285750">
              <a:buFont typeface="Arial" panose="020B0604020202020204" pitchFamily="34" charset="0"/>
              <a:buChar char="•"/>
            </a:pPr>
            <a:r>
              <a:rPr lang="en-US" sz="1600" dirty="0"/>
              <a:t>Models and ground measurements indicate that subglacial water can facilitate or impede ice movement depending on the circumstances.</a:t>
            </a:r>
          </a:p>
          <a:p>
            <a:endParaRPr lang="en-US" sz="1000" dirty="0"/>
          </a:p>
          <a:p>
            <a:pPr marL="285750" indent="-285750">
              <a:buFont typeface="Arial" panose="020B0604020202020204" pitchFamily="34" charset="0"/>
              <a:buChar char="•"/>
            </a:pPr>
            <a:r>
              <a:rPr lang="en-US" sz="1600" dirty="0"/>
              <a:t>The dearth of information related to subglacial water movement, presence and amount make future estimates of melt contributions to sea level rise is challenging.</a:t>
            </a:r>
          </a:p>
          <a:p>
            <a:endParaRPr lang="en-US" sz="1000" dirty="0"/>
          </a:p>
          <a:p>
            <a:pPr marL="285750" indent="-285750">
              <a:buFont typeface="Arial" panose="020B0604020202020204" pitchFamily="34" charset="0"/>
              <a:buChar char="•"/>
            </a:pPr>
            <a:r>
              <a:rPr lang="en-US" sz="1600" dirty="0"/>
              <a:t>In this study, ICESat-2 height data were coupled with </a:t>
            </a:r>
            <a:r>
              <a:rPr lang="en-US" sz="1600" dirty="0" err="1"/>
              <a:t>ArcticDEM</a:t>
            </a:r>
            <a:r>
              <a:rPr lang="en-US" sz="1600" dirty="0"/>
              <a:t> strips to provide new insights on the presence and movement of subglacial water.</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1600" dirty="0"/>
              <a:t>ICESat-2 heights confirmed that each melt season (2019–2024), the height change of melt water at the basin edge matches that over ice in the basin middle.</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1600" dirty="0"/>
              <a:t>The study showed that summer height increases occur simultaneously with an upstream drop in surface elevation, illustrating that the melt water moves both spatially and temporally. </a:t>
            </a:r>
          </a:p>
        </p:txBody>
      </p:sp>
      <p:sp>
        <p:nvSpPr>
          <p:cNvPr id="6" name="TextBox 5">
            <a:extLst>
              <a:ext uri="{FF2B5EF4-FFF2-40B4-BE49-F238E27FC236}">
                <a16:creationId xmlns:a16="http://schemas.microsoft.com/office/drawing/2014/main" id="{C4EE4752-C5C7-97EE-4445-0EBB86A03E59}"/>
              </a:ext>
            </a:extLst>
          </p:cNvPr>
          <p:cNvSpPr txBox="1"/>
          <p:nvPr/>
        </p:nvSpPr>
        <p:spPr>
          <a:xfrm>
            <a:off x="856301" y="6133500"/>
            <a:ext cx="5215852" cy="800219"/>
          </a:xfrm>
          <a:prstGeom prst="rect">
            <a:avLst/>
          </a:prstGeom>
          <a:noFill/>
        </p:spPr>
        <p:txBody>
          <a:bodyPr wrap="square" rtlCol="0">
            <a:spAutoFit/>
          </a:bodyPr>
          <a:lstStyle/>
          <a:p>
            <a:r>
              <a:rPr lang="en-US" sz="1150" dirty="0">
                <a:solidFill>
                  <a:schemeClr val="accent1">
                    <a:lumMod val="75000"/>
                  </a:schemeClr>
                </a:solidFill>
              </a:rPr>
              <a:t>Gray L (2025) Subtle height change reveals melt water movement around and under glacial ice, an example from northern Ellesmere Island, Canada. Journal of Glaciology 71, e107, 1–8. https://</a:t>
            </a:r>
            <a:r>
              <a:rPr lang="en-US" sz="1150" dirty="0" err="1">
                <a:solidFill>
                  <a:schemeClr val="accent1">
                    <a:lumMod val="75000"/>
                  </a:schemeClr>
                </a:solidFill>
              </a:rPr>
              <a:t>doi.org</a:t>
            </a:r>
            <a:r>
              <a:rPr lang="en-US" sz="1150" dirty="0">
                <a:solidFill>
                  <a:schemeClr val="accent1">
                    <a:lumMod val="75000"/>
                  </a:schemeClr>
                </a:solidFill>
              </a:rPr>
              <a:t>/10.1017/jog.2025.10090</a:t>
            </a:r>
          </a:p>
          <a:p>
            <a:endParaRPr lang="en-US" sz="1150" dirty="0">
              <a:solidFill>
                <a:schemeClr val="accent1">
                  <a:lumMod val="75000"/>
                </a:schemeClr>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260</Words>
  <Application>Microsoft Macintosh PowerPoint</Application>
  <PresentationFormat>Widescreen</PresentationFormat>
  <Paragraphs>13</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Simple Light</vt:lpstr>
      <vt:lpstr>Height change of glacial ice reveals melt water movement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Gibbons, Aimée C (GSFC-615.0)[KBRwyle]</dc:creator>
  <cp:lastModifiedBy>Neeley, Aimee Renee. (GSFC-615.0)[SCIENCE SYSTEMS AND APPLICATIONS INC]</cp:lastModifiedBy>
  <cp:revision>10</cp:revision>
  <dcterms:created xsi:type="dcterms:W3CDTF">2023-06-12T16:47:18Z</dcterms:created>
  <dcterms:modified xsi:type="dcterms:W3CDTF">2025-10-20T15:55:20Z</dcterms:modified>
</cp:coreProperties>
</file>