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3FSm8fbXlB0RCwAQ94NUrw5rM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Amanda Frick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18"/>
    <p:restoredTop sz="94694"/>
  </p:normalViewPr>
  <p:slideViewPr>
    <p:cSldViewPr snapToGrid="0">
      <p:cViewPr varScale="1">
        <p:scale>
          <a:sx n="121" d="100"/>
          <a:sy n="121" d="100"/>
        </p:scale>
        <p:origin x="848" y="128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customschemas.google.com/relationships/presentationmetadata" Target="metadata"/><Relationship Id="rId28" Type="http://schemas.openxmlformats.org/officeDocument/2006/relationships/theme" Target="theme/theme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4e3307e5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04e3307e5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304e3307e51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4e3307e51_0_134"/>
          <p:cNvSpPr txBox="1">
            <a:spLocks noGrp="1"/>
          </p:cNvSpPr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04e3307e51_0_134"/>
          <p:cNvSpPr txBox="1">
            <a:spLocks noGrp="1"/>
          </p:cNvSpPr>
          <p:nvPr>
            <p:ph type="body" idx="1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04e3307e51_0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4e3307e51_0_1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g304e3307e51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4e3307e51_0_14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71" name="Google Shape;71;g304e3307e51_0_14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72" name="Google Shape;72;g304e3307e51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4e3307e51_0_1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04e3307e51_0_1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04e3307e51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4e3307e51_0_1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4e3307e51_0_1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304e3307e51_0_14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1" name="Google Shape;81;g304e3307e51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4e3307e51_0_1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04e3307e51_0_1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4e3307e51_0_15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7" name="Google Shape;87;g304e3307e51_0_15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g304e3307e51_0_1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4e3307e51_0_161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1" name="Google Shape;91;g304e3307e51_0_1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04e3307e51_0_16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304e3307e51_0_16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304e3307e51_0_16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04e3307e51_0_1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4e3307e51_0_17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304e3307e51_0_1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4e3307e51_0_173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3" name="Google Shape;103;g304e3307e51_0_17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304e3307e51_0_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4e3307e51_0_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g304e3307e51_0_1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g304e3307e51_0_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04e3307e51_0_104" descr="A blue and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080" t="24516" r="357"/>
          <a:stretch/>
        </p:blipFill>
        <p:spPr>
          <a:xfrm>
            <a:off x="0" y="1460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0" name="Google Shape;180;g304e3307e51_0_104"/>
          <p:cNvSpPr txBox="1">
            <a:spLocks noGrp="1"/>
          </p:cNvSpPr>
          <p:nvPr>
            <p:ph type="title"/>
          </p:nvPr>
        </p:nvSpPr>
        <p:spPr>
          <a:xfrm>
            <a:off x="48678" y="108477"/>
            <a:ext cx="11344535" cy="46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Observing iceberg calving using ICESat-2 altimetry, models and imagery</a:t>
            </a:r>
            <a:endParaRPr sz="2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04e3307e51_0_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Map&#10;&#10;AI-generated content may be incorrect.">
            <a:extLst>
              <a:ext uri="{FF2B5EF4-FFF2-40B4-BE49-F238E27FC236}">
                <a16:creationId xmlns:a16="http://schemas.microsoft.com/office/drawing/2014/main" id="{93194D91-25A9-54DF-411F-2B31F748D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7981" y="1211436"/>
            <a:ext cx="4797919" cy="51105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E8CB15-3FF4-6A58-C4D3-A7F2A341B4A1}"/>
              </a:ext>
            </a:extLst>
          </p:cNvPr>
          <p:cNvSpPr txBox="1"/>
          <p:nvPr/>
        </p:nvSpPr>
        <p:spPr>
          <a:xfrm>
            <a:off x="416100" y="924994"/>
            <a:ext cx="591938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Ice shelf rifts create icebergs and can jeopardize overall marine ice sheet stability.</a:t>
            </a: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Low confidence in the scientific understanding of ice shelf calving processes results in uncertainties in ice sheet evolution.</a:t>
            </a: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ICESat-2 observations, satellite imagery and ground data were used to measure a time series of rift widths using the “Halloween Crack” on the Brunt Ice Shelf as a case study.</a:t>
            </a:r>
          </a:p>
          <a:p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The study showed that shear stressed played an essential role in the evolution of the system rifts in the Brunt Ice Shelf.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The authors propose to modify widely-used ice calving laws to improve their sensitivity to the shearing mode of fracture.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557DEF-464F-0E92-3FDF-49482900E9D5}"/>
              </a:ext>
            </a:extLst>
          </p:cNvPr>
          <p:cNvSpPr txBox="1"/>
          <p:nvPr/>
        </p:nvSpPr>
        <p:spPr>
          <a:xfrm>
            <a:off x="6936828" y="6306316"/>
            <a:ext cx="525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Figure: Key glaciological features of Brunt Ice Shelf, instrument locations, and ICESat-2 ground tracks (c &amp; d)</a:t>
            </a:r>
          </a:p>
          <a:p>
            <a:r>
              <a:rPr lang="en-US" sz="12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4FE162-B382-8AB3-600E-F10515008E03}"/>
              </a:ext>
            </a:extLst>
          </p:cNvPr>
          <p:cNvSpPr txBox="1"/>
          <p:nvPr/>
        </p:nvSpPr>
        <p:spPr>
          <a:xfrm>
            <a:off x="987974" y="6041637"/>
            <a:ext cx="5255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Morris, A., Lipovsky, B. P., Walker, C. C., and Marsh, O. J.: Ice shelf calving due to shear stresses: observing the response of Brunt Ice Shelf and Halloween Crack to iceberg calving using ICESat-2 laser altimetry, satellite imagery, and ice flow models, The Cryosphere, 19, 4303–4325, https://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doi.org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/10.5194/tc-19-4303-2025, 2025.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220</Words>
  <Application>Microsoft Macintosh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Simple Light</vt:lpstr>
      <vt:lpstr>Observing iceberg calving using ICESat-2 altimetry, models and imagery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Gibbons, Aimée C (GSFC-615.0)[KBRwyle]</dc:creator>
  <cp:lastModifiedBy>Neeley, Aimee Renee. (GSFC-615.0)[SCIENCE SYSTEMS AND APPLICATIONS INC]</cp:lastModifiedBy>
  <cp:revision>11</cp:revision>
  <dcterms:created xsi:type="dcterms:W3CDTF">2023-06-12T16:47:18Z</dcterms:created>
  <dcterms:modified xsi:type="dcterms:W3CDTF">2025-10-28T16:18:17Z</dcterms:modified>
</cp:coreProperties>
</file>