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3FSm8fbXlB0RCwAQ94NUrw5rMF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en Amanda Frick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36" y="176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customschemas.google.com/relationships/presentationmetadata" Target="metadata"/><Relationship Id="rId28" Type="http://schemas.openxmlformats.org/officeDocument/2006/relationships/theme" Target="theme/theme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4e3307e5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304e3307e51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g304e3307e51_0_1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4e3307e51_0_134"/>
          <p:cNvSpPr txBox="1">
            <a:spLocks noGrp="1"/>
          </p:cNvSpPr>
          <p:nvPr>
            <p:ph type="title"/>
          </p:nvPr>
        </p:nvSpPr>
        <p:spPr>
          <a:xfrm>
            <a:off x="1960880" y="81281"/>
            <a:ext cx="82500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304e3307e51_0_134"/>
          <p:cNvSpPr txBox="1">
            <a:spLocks noGrp="1"/>
          </p:cNvSpPr>
          <p:nvPr>
            <p:ph type="body" idx="1"/>
          </p:nvPr>
        </p:nvSpPr>
        <p:spPr>
          <a:xfrm>
            <a:off x="838200" y="1219200"/>
            <a:ext cx="10515600" cy="49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304e3307e51_0_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4e3307e51_0_13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g304e3307e51_0_1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4e3307e51_0_14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71" name="Google Shape;71;g304e3307e51_0_14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72" name="Google Shape;72;g304e3307e51_0_1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4e3307e51_0_1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304e3307e51_0_14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g304e3307e51_0_1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4e3307e51_0_14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304e3307e51_0_14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0" name="Google Shape;80;g304e3307e51_0_14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1" name="Google Shape;81;g304e3307e51_0_14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4e3307e51_0_15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04e3307e51_0_15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4e3307e51_0_15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7" name="Google Shape;87;g304e3307e51_0_15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" name="Google Shape;88;g304e3307e51_0_15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4e3307e51_0_161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91" name="Google Shape;91;g304e3307e51_0_16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4e3307e51_0_164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04e3307e51_0_16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95" name="Google Shape;95;g304e3307e51_0_16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g304e3307e51_0_16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g304e3307e51_0_16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4e3307e51_0_17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00" name="Google Shape;100;g304e3307e51_0_17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4e3307e51_0_173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3" name="Google Shape;103;g304e3307e51_0_173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g304e3307e51_0_17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4e3307e51_0_17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4e3307e51_0_1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g304e3307e51_0_1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g304e3307e51_0_1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304e3307e51_0_104" descr="A blue and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080" t="24516" r="357"/>
          <a:stretch/>
        </p:blipFill>
        <p:spPr>
          <a:xfrm>
            <a:off x="0" y="1460"/>
            <a:ext cx="12191997" cy="12099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0" name="Google Shape;180;g304e3307e51_0_104"/>
          <p:cNvSpPr txBox="1">
            <a:spLocks noGrp="1"/>
          </p:cNvSpPr>
          <p:nvPr>
            <p:ph type="title"/>
          </p:nvPr>
        </p:nvSpPr>
        <p:spPr>
          <a:xfrm>
            <a:off x="48678" y="108477"/>
            <a:ext cx="11344535" cy="462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ICESat-2 Arctic Summer Sea Ice Cal/Val, Greenland 2022</a:t>
            </a:r>
            <a:endParaRPr sz="27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304e3307e51_0_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4100" y="6133500"/>
            <a:ext cx="880401" cy="72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Main graphic">
            <a:extLst>
              <a:ext uri="{FF2B5EF4-FFF2-40B4-BE49-F238E27FC236}">
                <a16:creationId xmlns:a16="http://schemas.microsoft.com/office/drawing/2014/main" id="{689179F7-3429-A7B8-CC0E-2F7119973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315572" y="4572000"/>
            <a:ext cx="4688169" cy="1675543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505F04-4E84-C0CA-A6F8-BBC2209C415D}"/>
              </a:ext>
            </a:extLst>
          </p:cNvPr>
          <p:cNvSpPr txBox="1"/>
          <p:nvPr/>
        </p:nvSpPr>
        <p:spPr>
          <a:xfrm>
            <a:off x="7231117" y="6252125"/>
            <a:ext cx="49608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Cross‐section of the adjusted melt pond where both CHIR and ICESat‐2 registered measurements. CHIR green returns indicate the melt pond bottom, aligning closely with ATL03 photons.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C243A4-59D2-C2EC-A25C-D7243987F018}"/>
              </a:ext>
            </a:extLst>
          </p:cNvPr>
          <p:cNvSpPr txBox="1"/>
          <p:nvPr/>
        </p:nvSpPr>
        <p:spPr>
          <a:xfrm>
            <a:off x="332018" y="1093076"/>
            <a:ext cx="640511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 NASA-funded airborne lidar campaign was deployed north of Greenland to evaluate ICESat-2 retrievals of summer sea ice heights and melt pond characteristics.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 Leica Chiroptera-4x (CHIR; a waveform lidar) was mounted onto a Gulfstream V Aircraft alongside NASA’s Land, Vegetation, and Ice Sensor (a wide-swath imaging laser altimeter).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11,000 km</a:t>
            </a:r>
            <a:r>
              <a:rPr lang="en-US" sz="1600" baseline="30000" dirty="0"/>
              <a:t>2</a:t>
            </a:r>
            <a:r>
              <a:rPr lang="en-US" sz="1600" dirty="0"/>
              <a:t> of sea ice measurements were collected, mostly coincident with ICESat-2 observations after drift correction.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When compared, the CHIR and LVIS measurements of sea ice height showed a high-level agreement and low bias. The CHIR measurements agreed well with the ICESat-2 ATL07 product heights.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CHIR data also confirmed melt pond signals are visible in ICESat-2 ATL03 photon clouds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study showed that the sea ice community could benefit from CHIR lidar data, high-resolution imagery and the novel </a:t>
            </a:r>
            <a:r>
              <a:rPr lang="en-US" sz="1600" i="1" dirty="0" err="1"/>
              <a:t>LidarShift</a:t>
            </a:r>
            <a:r>
              <a:rPr lang="en-US" sz="1600" dirty="0"/>
              <a:t> algorithm for aligning lidar and ICESat-2 data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CDBBD-594B-D4BA-FDD4-8F7237105E32}"/>
              </a:ext>
            </a:extLst>
          </p:cNvPr>
          <p:cNvSpPr txBox="1"/>
          <p:nvPr/>
        </p:nvSpPr>
        <p:spPr>
          <a:xfrm>
            <a:off x="982423" y="6041637"/>
            <a:ext cx="5202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Saylam, K., Averett, A. R., Andrews, J. R., Short, S. R., Kurtz, N. T., &amp; Tilling, R. L. (2025). Airborne lidar to verify ICESat‐2 Arctic summer sea ice heights and melt</a:t>
            </a:r>
          </a:p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pond depths: Calibration and validation campaign, Greenland 2022. Earth and Space Science, 12, e2024EA004100. https://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doi.org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/10.1029/2024EA004100</a:t>
            </a:r>
          </a:p>
        </p:txBody>
      </p:sp>
      <p:pic>
        <p:nvPicPr>
          <p:cNvPr id="9" name="Picture 8" descr="A picture containing outdoor, snow&#10;&#10;AI-generated content may be incorrect.">
            <a:extLst>
              <a:ext uri="{FF2B5EF4-FFF2-40B4-BE49-F238E27FC236}">
                <a16:creationId xmlns:a16="http://schemas.microsoft.com/office/drawing/2014/main" id="{3352DDE7-D15E-9BE6-C0A6-08D3BE0A9B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9605" y="1276792"/>
            <a:ext cx="4520377" cy="25453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5D8A71-CBB0-AE0A-1EB1-3579D38C665E}"/>
              </a:ext>
            </a:extLst>
          </p:cNvPr>
          <p:cNvSpPr txBox="1"/>
          <p:nvPr/>
        </p:nvSpPr>
        <p:spPr>
          <a:xfrm>
            <a:off x="7315571" y="3981633"/>
            <a:ext cx="46881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Melt ponds on Arctic summer sea ice seen from NASA’s Gulfstream V Aircraft, July 2022.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290</Words>
  <Application>Microsoft Macintosh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Simple Light</vt:lpstr>
      <vt:lpstr>ICESat-2 Arctic Summer Sea Ice Cal/Val, Greenland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Gibbons, Aimée C (GSFC-615.0)[KBRwyle]</dc:creator>
  <cp:lastModifiedBy>Neeley, Aimee Renee. (GSFC-615.0)[SCIENCE SYSTEMS AND APPLICATIONS INC]</cp:lastModifiedBy>
  <cp:revision>16</cp:revision>
  <dcterms:created xsi:type="dcterms:W3CDTF">2023-06-12T16:47:18Z</dcterms:created>
  <dcterms:modified xsi:type="dcterms:W3CDTF">2025-11-05T20:15:38Z</dcterms:modified>
</cp:coreProperties>
</file>